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3" r:id="rId1"/>
  </p:sldMasterIdLst>
  <p:notesMasterIdLst>
    <p:notesMasterId r:id="rId14"/>
  </p:notesMasterIdLst>
  <p:handoutMasterIdLst>
    <p:handoutMasterId r:id="rId15"/>
  </p:handoutMasterIdLst>
  <p:sldIdLst>
    <p:sldId id="272" r:id="rId2"/>
    <p:sldId id="344" r:id="rId3"/>
    <p:sldId id="350" r:id="rId4"/>
    <p:sldId id="347" r:id="rId5"/>
    <p:sldId id="348" r:id="rId6"/>
    <p:sldId id="349" r:id="rId7"/>
    <p:sldId id="317" r:id="rId8"/>
    <p:sldId id="352" r:id="rId9"/>
    <p:sldId id="353" r:id="rId10"/>
    <p:sldId id="345" r:id="rId11"/>
    <p:sldId id="274" r:id="rId12"/>
    <p:sldId id="304" r:id="rId13"/>
  </p:sldIdLst>
  <p:sldSz cx="9144000" cy="6858000" type="screen4x3"/>
  <p:notesSz cx="6954838" cy="93091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ivera, Donna (NIH/NCI) [E]" initials="RD([" lastIdx="0" clrIdx="0">
    <p:extLst>
      <p:ext uri="{19B8F6BF-5375-455C-9EA6-DF929625EA0E}">
        <p15:presenceInfo xmlns:p15="http://schemas.microsoft.com/office/powerpoint/2012/main" userId="S-1-5-21-12604286-656692736-1848903544-68423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85D8"/>
    <a:srgbClr val="91BEF9"/>
    <a:srgbClr val="071F97"/>
    <a:srgbClr val="0E73D8"/>
    <a:srgbClr val="3C64E4"/>
    <a:srgbClr val="006386"/>
    <a:srgbClr val="2A5DA5"/>
    <a:srgbClr val="000000"/>
    <a:srgbClr val="FFCC99"/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89" autoAdjust="0"/>
    <p:restoredTop sz="94654" autoAdjust="0"/>
  </p:normalViewPr>
  <p:slideViewPr>
    <p:cSldViewPr snapToGrid="0" snapToObjects="1">
      <p:cViewPr varScale="1">
        <p:scale>
          <a:sx n="64" d="100"/>
          <a:sy n="64" d="100"/>
        </p:scale>
        <p:origin x="1332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069533D-DA48-475B-8EAA-F9C9506825A3}" type="doc">
      <dgm:prSet loTypeId="urn:microsoft.com/office/officeart/2005/8/layout/orgChart1" loCatId="hierarchy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3C5A93C8-DBB8-4953-8E9F-B72A501124F5}">
      <dgm:prSet phldrT="[Text]">
        <dgm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pPr>
            <a:buNone/>
          </a:pPr>
          <a:r>
            <a:rPr lang="en-US" dirty="0">
              <a:ea typeface="Calibri" panose="020F0502020204030204" pitchFamily="34" charset="0"/>
              <a:cs typeface="Times New Roman" panose="02020603050405020304" pitchFamily="18" charset="0"/>
            </a:rPr>
            <a:t>Medication dispensing and administration use primary </a:t>
          </a:r>
        </a:p>
        <a:p>
          <a:pPr>
            <a:buNone/>
          </a:pPr>
          <a:r>
            <a:rPr lang="en-US" dirty="0">
              <a:ea typeface="Calibri" panose="020F0502020204030204" pitchFamily="34" charset="0"/>
              <a:cs typeface="Times New Roman" panose="02020603050405020304" pitchFamily="18" charset="0"/>
            </a:rPr>
            <a:t>classifications</a:t>
          </a:r>
          <a:endParaRPr lang="en-US" dirty="0"/>
        </a:p>
      </dgm:t>
    </dgm:pt>
    <dgm:pt modelId="{368C774F-FFF2-4B6F-AC12-4D81F2ABBB08}" type="parTrans" cxnId="{31DCF1DA-1AC5-47DB-A853-12429D5474C1}">
      <dgm:prSet/>
      <dgm:spPr/>
      <dgm:t>
        <a:bodyPr/>
        <a:lstStyle/>
        <a:p>
          <a:endParaRPr lang="en-US"/>
        </a:p>
      </dgm:t>
    </dgm:pt>
    <dgm:pt modelId="{244CBFE8-F679-4F14-B844-622A4B419B48}" type="sibTrans" cxnId="{31DCF1DA-1AC5-47DB-A853-12429D5474C1}">
      <dgm:prSet/>
      <dgm:spPr/>
      <dgm:t>
        <a:bodyPr/>
        <a:lstStyle/>
        <a:p>
          <a:endParaRPr lang="en-US"/>
        </a:p>
      </dgm:t>
    </dgm:pt>
    <dgm:pt modelId="{2925C7AC-512E-47B3-B481-A15DA8348E25}" type="asst">
      <dgm:prSet phldrT="[Text]">
        <dgm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dirty="0">
              <a:ea typeface="Calibri" panose="020F0502020204030204" pitchFamily="34" charset="0"/>
              <a:cs typeface="Times New Roman" panose="02020603050405020304" pitchFamily="18" charset="0"/>
            </a:rPr>
            <a:t>National Drug Codes (NDCs)</a:t>
          </a:r>
          <a:endParaRPr lang="en-US" dirty="0"/>
        </a:p>
      </dgm:t>
    </dgm:pt>
    <dgm:pt modelId="{1F078649-BF69-42DF-B1BA-A7B2B91823FF}" type="parTrans" cxnId="{167F8EAB-19BC-41C6-911C-E52ED7B36071}">
      <dgm:prSet/>
      <dgm:spPr/>
      <dgm:t>
        <a:bodyPr/>
        <a:lstStyle/>
        <a:p>
          <a:endParaRPr lang="en-US"/>
        </a:p>
      </dgm:t>
    </dgm:pt>
    <dgm:pt modelId="{5263B905-36AC-4E07-9ED0-7DDD77F2256B}" type="sibTrans" cxnId="{167F8EAB-19BC-41C6-911C-E52ED7B36071}">
      <dgm:prSet/>
      <dgm:spPr/>
      <dgm:t>
        <a:bodyPr/>
        <a:lstStyle/>
        <a:p>
          <a:endParaRPr lang="en-US"/>
        </a:p>
      </dgm:t>
    </dgm:pt>
    <dgm:pt modelId="{135B3E75-3C37-46ED-9620-7C8295AE1A5D}" type="asst">
      <dgm:prSet phldrT="[Text]">
        <dgm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>
              <a:ea typeface="Calibri" panose="020F0502020204030204" pitchFamily="34" charset="0"/>
              <a:cs typeface="Times New Roman" panose="02020603050405020304" pitchFamily="18" charset="0"/>
            </a:rPr>
            <a:t>Healthcare Common Procedure Coding System (HCPCS) </a:t>
          </a:r>
          <a:endParaRPr lang="en-US" dirty="0"/>
        </a:p>
      </dgm:t>
    </dgm:pt>
    <dgm:pt modelId="{38D2F6E3-4A84-49BA-B86D-96B7022475A6}" type="parTrans" cxnId="{038D9784-6CE7-4320-B85C-027BA276D6A5}">
      <dgm:prSet/>
      <dgm:spPr/>
      <dgm:t>
        <a:bodyPr/>
        <a:lstStyle/>
        <a:p>
          <a:endParaRPr lang="en-US"/>
        </a:p>
      </dgm:t>
    </dgm:pt>
    <dgm:pt modelId="{60B28D0F-1E36-46E1-ABBF-7A6D3C266CE6}" type="sibTrans" cxnId="{038D9784-6CE7-4320-B85C-027BA276D6A5}">
      <dgm:prSet/>
      <dgm:spPr/>
      <dgm:t>
        <a:bodyPr/>
        <a:lstStyle/>
        <a:p>
          <a:endParaRPr lang="en-US"/>
        </a:p>
      </dgm:t>
    </dgm:pt>
    <dgm:pt modelId="{0FE3DDC2-5407-4D73-9ABF-C553F19EF57D}" type="pres">
      <dgm:prSet presAssocID="{F069533D-DA48-475B-8EAA-F9C9506825A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9CD380C7-8983-49B7-998F-ACB9FF93CA33}" type="pres">
      <dgm:prSet presAssocID="{3C5A93C8-DBB8-4953-8E9F-B72A501124F5}" presName="hierRoot1" presStyleCnt="0">
        <dgm:presLayoutVars>
          <dgm:hierBranch val="init"/>
        </dgm:presLayoutVars>
      </dgm:prSet>
      <dgm:spPr/>
    </dgm:pt>
    <dgm:pt modelId="{C08E3781-BA35-4330-91AD-325A2DEF9A84}" type="pres">
      <dgm:prSet presAssocID="{3C5A93C8-DBB8-4953-8E9F-B72A501124F5}" presName="rootComposite1" presStyleCnt="0"/>
      <dgm:spPr/>
    </dgm:pt>
    <dgm:pt modelId="{D70A6B74-8635-4F03-9918-1BFDB4CB23A1}" type="pres">
      <dgm:prSet presAssocID="{3C5A93C8-DBB8-4953-8E9F-B72A501124F5}" presName="rootText1" presStyleLbl="node0" presStyleIdx="0" presStyleCnt="1">
        <dgm:presLayoutVars>
          <dgm:chPref val="3"/>
        </dgm:presLayoutVars>
      </dgm:prSet>
      <dgm:spPr/>
    </dgm:pt>
    <dgm:pt modelId="{663EB757-434D-4538-8CA2-66BB60167871}" type="pres">
      <dgm:prSet presAssocID="{3C5A93C8-DBB8-4953-8E9F-B72A501124F5}" presName="rootConnector1" presStyleLbl="node1" presStyleIdx="0" presStyleCnt="0"/>
      <dgm:spPr/>
    </dgm:pt>
    <dgm:pt modelId="{786600B4-ECD9-45A0-8472-DD341896C553}" type="pres">
      <dgm:prSet presAssocID="{3C5A93C8-DBB8-4953-8E9F-B72A501124F5}" presName="hierChild2" presStyleCnt="0"/>
      <dgm:spPr/>
    </dgm:pt>
    <dgm:pt modelId="{29FBCA34-3B55-4D1C-BF57-2A8353E12320}" type="pres">
      <dgm:prSet presAssocID="{3C5A93C8-DBB8-4953-8E9F-B72A501124F5}" presName="hierChild3" presStyleCnt="0"/>
      <dgm:spPr/>
    </dgm:pt>
    <dgm:pt modelId="{2B03494A-85F8-414F-91CE-7D2FDB058D9B}" type="pres">
      <dgm:prSet presAssocID="{38D2F6E3-4A84-49BA-B86D-96B7022475A6}" presName="Name111" presStyleLbl="parChTrans1D2" presStyleIdx="0" presStyleCnt="2"/>
      <dgm:spPr/>
    </dgm:pt>
    <dgm:pt modelId="{579E0F0D-72A3-4399-AE53-EF944FF8904F}" type="pres">
      <dgm:prSet presAssocID="{135B3E75-3C37-46ED-9620-7C8295AE1A5D}" presName="hierRoot3" presStyleCnt="0">
        <dgm:presLayoutVars>
          <dgm:hierBranch val="init"/>
        </dgm:presLayoutVars>
      </dgm:prSet>
      <dgm:spPr/>
    </dgm:pt>
    <dgm:pt modelId="{AE1F01B3-82D4-4770-BD24-69AE190B97BA}" type="pres">
      <dgm:prSet presAssocID="{135B3E75-3C37-46ED-9620-7C8295AE1A5D}" presName="rootComposite3" presStyleCnt="0"/>
      <dgm:spPr/>
    </dgm:pt>
    <dgm:pt modelId="{35ED78FC-6981-47A7-9839-78BC5795B8F9}" type="pres">
      <dgm:prSet presAssocID="{135B3E75-3C37-46ED-9620-7C8295AE1A5D}" presName="rootText3" presStyleLbl="asst1" presStyleIdx="0" presStyleCnt="2">
        <dgm:presLayoutVars>
          <dgm:chPref val="3"/>
        </dgm:presLayoutVars>
      </dgm:prSet>
      <dgm:spPr/>
    </dgm:pt>
    <dgm:pt modelId="{FB88D304-9671-41BD-A5C6-79D3D7E033CD}" type="pres">
      <dgm:prSet presAssocID="{135B3E75-3C37-46ED-9620-7C8295AE1A5D}" presName="rootConnector3" presStyleLbl="asst1" presStyleIdx="0" presStyleCnt="2"/>
      <dgm:spPr/>
    </dgm:pt>
    <dgm:pt modelId="{D915E70A-99D4-4A25-8944-9917CDB90368}" type="pres">
      <dgm:prSet presAssocID="{135B3E75-3C37-46ED-9620-7C8295AE1A5D}" presName="hierChild6" presStyleCnt="0"/>
      <dgm:spPr/>
    </dgm:pt>
    <dgm:pt modelId="{47403CFD-5A9C-4EDD-858D-B6D0588BF55B}" type="pres">
      <dgm:prSet presAssocID="{135B3E75-3C37-46ED-9620-7C8295AE1A5D}" presName="hierChild7" presStyleCnt="0"/>
      <dgm:spPr/>
    </dgm:pt>
    <dgm:pt modelId="{56B4E354-3A1A-4D84-9745-53CC51280500}" type="pres">
      <dgm:prSet presAssocID="{1F078649-BF69-42DF-B1BA-A7B2B91823FF}" presName="Name111" presStyleLbl="parChTrans1D2" presStyleIdx="1" presStyleCnt="2"/>
      <dgm:spPr/>
    </dgm:pt>
    <dgm:pt modelId="{BB428CA7-77C1-431B-A061-76499C143FE7}" type="pres">
      <dgm:prSet presAssocID="{2925C7AC-512E-47B3-B481-A15DA8348E25}" presName="hierRoot3" presStyleCnt="0">
        <dgm:presLayoutVars>
          <dgm:hierBranch val="init"/>
        </dgm:presLayoutVars>
      </dgm:prSet>
      <dgm:spPr/>
    </dgm:pt>
    <dgm:pt modelId="{D361C064-F67E-4FBB-81C0-F90D0D998D66}" type="pres">
      <dgm:prSet presAssocID="{2925C7AC-512E-47B3-B481-A15DA8348E25}" presName="rootComposite3" presStyleCnt="0"/>
      <dgm:spPr/>
    </dgm:pt>
    <dgm:pt modelId="{BC3FB0B8-61B4-4953-BC1A-8DDAD6A79693}" type="pres">
      <dgm:prSet presAssocID="{2925C7AC-512E-47B3-B481-A15DA8348E25}" presName="rootText3" presStyleLbl="asst1" presStyleIdx="1" presStyleCnt="2">
        <dgm:presLayoutVars>
          <dgm:chPref val="3"/>
        </dgm:presLayoutVars>
      </dgm:prSet>
      <dgm:spPr/>
    </dgm:pt>
    <dgm:pt modelId="{0F6FD7FA-0775-452D-B594-275196349D31}" type="pres">
      <dgm:prSet presAssocID="{2925C7AC-512E-47B3-B481-A15DA8348E25}" presName="rootConnector3" presStyleLbl="asst1" presStyleIdx="1" presStyleCnt="2"/>
      <dgm:spPr/>
    </dgm:pt>
    <dgm:pt modelId="{45845E74-726B-4011-82D4-E4DF718EB1AD}" type="pres">
      <dgm:prSet presAssocID="{2925C7AC-512E-47B3-B481-A15DA8348E25}" presName="hierChild6" presStyleCnt="0"/>
      <dgm:spPr/>
    </dgm:pt>
    <dgm:pt modelId="{5C18021B-6795-4B35-B907-86DAA6452F80}" type="pres">
      <dgm:prSet presAssocID="{2925C7AC-512E-47B3-B481-A15DA8348E25}" presName="hierChild7" presStyleCnt="0"/>
      <dgm:spPr/>
    </dgm:pt>
  </dgm:ptLst>
  <dgm:cxnLst>
    <dgm:cxn modelId="{454F1B1F-E5C9-49BB-AD0B-355838213BBC}" type="presOf" srcId="{1F078649-BF69-42DF-B1BA-A7B2B91823FF}" destId="{56B4E354-3A1A-4D84-9745-53CC51280500}" srcOrd="0" destOrd="0" presId="urn:microsoft.com/office/officeart/2005/8/layout/orgChart1"/>
    <dgm:cxn modelId="{FBA3C024-7621-4847-93C7-D3D3B5909662}" type="presOf" srcId="{3C5A93C8-DBB8-4953-8E9F-B72A501124F5}" destId="{663EB757-434D-4538-8CA2-66BB60167871}" srcOrd="1" destOrd="0" presId="urn:microsoft.com/office/officeart/2005/8/layout/orgChart1"/>
    <dgm:cxn modelId="{57190160-52AA-42B1-8673-8662BB3D5F96}" type="presOf" srcId="{F069533D-DA48-475B-8EAA-F9C9506825A3}" destId="{0FE3DDC2-5407-4D73-9ABF-C553F19EF57D}" srcOrd="0" destOrd="0" presId="urn:microsoft.com/office/officeart/2005/8/layout/orgChart1"/>
    <dgm:cxn modelId="{038D9784-6CE7-4320-B85C-027BA276D6A5}" srcId="{3C5A93C8-DBB8-4953-8E9F-B72A501124F5}" destId="{135B3E75-3C37-46ED-9620-7C8295AE1A5D}" srcOrd="0" destOrd="0" parTransId="{38D2F6E3-4A84-49BA-B86D-96B7022475A6}" sibTransId="{60B28D0F-1E36-46E1-ABBF-7A6D3C266CE6}"/>
    <dgm:cxn modelId="{2A42AB8B-BDB7-435E-A49B-84A6083D5CC2}" type="presOf" srcId="{38D2F6E3-4A84-49BA-B86D-96B7022475A6}" destId="{2B03494A-85F8-414F-91CE-7D2FDB058D9B}" srcOrd="0" destOrd="0" presId="urn:microsoft.com/office/officeart/2005/8/layout/orgChart1"/>
    <dgm:cxn modelId="{167F8EAB-19BC-41C6-911C-E52ED7B36071}" srcId="{3C5A93C8-DBB8-4953-8E9F-B72A501124F5}" destId="{2925C7AC-512E-47B3-B481-A15DA8348E25}" srcOrd="1" destOrd="0" parTransId="{1F078649-BF69-42DF-B1BA-A7B2B91823FF}" sibTransId="{5263B905-36AC-4E07-9ED0-7DDD77F2256B}"/>
    <dgm:cxn modelId="{31DCF1DA-1AC5-47DB-A853-12429D5474C1}" srcId="{F069533D-DA48-475B-8EAA-F9C9506825A3}" destId="{3C5A93C8-DBB8-4953-8E9F-B72A501124F5}" srcOrd="0" destOrd="0" parTransId="{368C774F-FFF2-4B6F-AC12-4D81F2ABBB08}" sibTransId="{244CBFE8-F679-4F14-B844-622A4B419B48}"/>
    <dgm:cxn modelId="{B3C1B8E0-6C43-452E-820C-EC1BA103CACF}" type="presOf" srcId="{2925C7AC-512E-47B3-B481-A15DA8348E25}" destId="{BC3FB0B8-61B4-4953-BC1A-8DDAD6A79693}" srcOrd="0" destOrd="0" presId="urn:microsoft.com/office/officeart/2005/8/layout/orgChart1"/>
    <dgm:cxn modelId="{F6A60CE2-1624-473E-9DFC-47EB7B190EC3}" type="presOf" srcId="{2925C7AC-512E-47B3-B481-A15DA8348E25}" destId="{0F6FD7FA-0775-452D-B594-275196349D31}" srcOrd="1" destOrd="0" presId="urn:microsoft.com/office/officeart/2005/8/layout/orgChart1"/>
    <dgm:cxn modelId="{96BAD6EE-CBC6-444E-81E0-2C12F9D8464E}" type="presOf" srcId="{135B3E75-3C37-46ED-9620-7C8295AE1A5D}" destId="{FB88D304-9671-41BD-A5C6-79D3D7E033CD}" srcOrd="1" destOrd="0" presId="urn:microsoft.com/office/officeart/2005/8/layout/orgChart1"/>
    <dgm:cxn modelId="{72D4DCF3-EBF6-46CC-A747-433661F1A6CE}" type="presOf" srcId="{135B3E75-3C37-46ED-9620-7C8295AE1A5D}" destId="{35ED78FC-6981-47A7-9839-78BC5795B8F9}" srcOrd="0" destOrd="0" presId="urn:microsoft.com/office/officeart/2005/8/layout/orgChart1"/>
    <dgm:cxn modelId="{01BCB9F7-BA0F-440D-AB85-033D7BB4F3E9}" type="presOf" srcId="{3C5A93C8-DBB8-4953-8E9F-B72A501124F5}" destId="{D70A6B74-8635-4F03-9918-1BFDB4CB23A1}" srcOrd="0" destOrd="0" presId="urn:microsoft.com/office/officeart/2005/8/layout/orgChart1"/>
    <dgm:cxn modelId="{6627C126-3722-4DFC-B2BA-41D4736F2906}" type="presParOf" srcId="{0FE3DDC2-5407-4D73-9ABF-C553F19EF57D}" destId="{9CD380C7-8983-49B7-998F-ACB9FF93CA33}" srcOrd="0" destOrd="0" presId="urn:microsoft.com/office/officeart/2005/8/layout/orgChart1"/>
    <dgm:cxn modelId="{98625AC4-FDBF-48CF-9F11-DE84085287D8}" type="presParOf" srcId="{9CD380C7-8983-49B7-998F-ACB9FF93CA33}" destId="{C08E3781-BA35-4330-91AD-325A2DEF9A84}" srcOrd="0" destOrd="0" presId="urn:microsoft.com/office/officeart/2005/8/layout/orgChart1"/>
    <dgm:cxn modelId="{B8BEE78A-3CCA-4141-9528-F7B68BFD1826}" type="presParOf" srcId="{C08E3781-BA35-4330-91AD-325A2DEF9A84}" destId="{D70A6B74-8635-4F03-9918-1BFDB4CB23A1}" srcOrd="0" destOrd="0" presId="urn:microsoft.com/office/officeart/2005/8/layout/orgChart1"/>
    <dgm:cxn modelId="{87303C26-E421-480C-AF3C-377EC5E21223}" type="presParOf" srcId="{C08E3781-BA35-4330-91AD-325A2DEF9A84}" destId="{663EB757-434D-4538-8CA2-66BB60167871}" srcOrd="1" destOrd="0" presId="urn:microsoft.com/office/officeart/2005/8/layout/orgChart1"/>
    <dgm:cxn modelId="{66DC06AD-14E0-4645-8CED-64708394CD79}" type="presParOf" srcId="{9CD380C7-8983-49B7-998F-ACB9FF93CA33}" destId="{786600B4-ECD9-45A0-8472-DD341896C553}" srcOrd="1" destOrd="0" presId="urn:microsoft.com/office/officeart/2005/8/layout/orgChart1"/>
    <dgm:cxn modelId="{5A56E3BD-4169-4F56-BBE2-50610D5ED311}" type="presParOf" srcId="{9CD380C7-8983-49B7-998F-ACB9FF93CA33}" destId="{29FBCA34-3B55-4D1C-BF57-2A8353E12320}" srcOrd="2" destOrd="0" presId="urn:microsoft.com/office/officeart/2005/8/layout/orgChart1"/>
    <dgm:cxn modelId="{03DF9F29-A67C-435D-BF4E-58FBC68EE0D6}" type="presParOf" srcId="{29FBCA34-3B55-4D1C-BF57-2A8353E12320}" destId="{2B03494A-85F8-414F-91CE-7D2FDB058D9B}" srcOrd="0" destOrd="0" presId="urn:microsoft.com/office/officeart/2005/8/layout/orgChart1"/>
    <dgm:cxn modelId="{09E22E63-725A-4594-A9C6-0D7A0874AA60}" type="presParOf" srcId="{29FBCA34-3B55-4D1C-BF57-2A8353E12320}" destId="{579E0F0D-72A3-4399-AE53-EF944FF8904F}" srcOrd="1" destOrd="0" presId="urn:microsoft.com/office/officeart/2005/8/layout/orgChart1"/>
    <dgm:cxn modelId="{1A1ED04C-51EE-46CA-939E-7EA05D804E25}" type="presParOf" srcId="{579E0F0D-72A3-4399-AE53-EF944FF8904F}" destId="{AE1F01B3-82D4-4770-BD24-69AE190B97BA}" srcOrd="0" destOrd="0" presId="urn:microsoft.com/office/officeart/2005/8/layout/orgChart1"/>
    <dgm:cxn modelId="{7FE16450-A3D2-4961-9F8D-DD571EE59685}" type="presParOf" srcId="{AE1F01B3-82D4-4770-BD24-69AE190B97BA}" destId="{35ED78FC-6981-47A7-9839-78BC5795B8F9}" srcOrd="0" destOrd="0" presId="urn:microsoft.com/office/officeart/2005/8/layout/orgChart1"/>
    <dgm:cxn modelId="{2A8FA8C1-EC0B-4D4C-B2B8-CBB2B01AF915}" type="presParOf" srcId="{AE1F01B3-82D4-4770-BD24-69AE190B97BA}" destId="{FB88D304-9671-41BD-A5C6-79D3D7E033CD}" srcOrd="1" destOrd="0" presId="urn:microsoft.com/office/officeart/2005/8/layout/orgChart1"/>
    <dgm:cxn modelId="{CCAC5E13-3409-46CC-81CB-6555BA575133}" type="presParOf" srcId="{579E0F0D-72A3-4399-AE53-EF944FF8904F}" destId="{D915E70A-99D4-4A25-8944-9917CDB90368}" srcOrd="1" destOrd="0" presId="urn:microsoft.com/office/officeart/2005/8/layout/orgChart1"/>
    <dgm:cxn modelId="{F066085D-8DED-468E-9713-3DE0E9720671}" type="presParOf" srcId="{579E0F0D-72A3-4399-AE53-EF944FF8904F}" destId="{47403CFD-5A9C-4EDD-858D-B6D0588BF55B}" srcOrd="2" destOrd="0" presId="urn:microsoft.com/office/officeart/2005/8/layout/orgChart1"/>
    <dgm:cxn modelId="{43034B1B-84B2-42CD-ABF5-720FB5FA45B3}" type="presParOf" srcId="{29FBCA34-3B55-4D1C-BF57-2A8353E12320}" destId="{56B4E354-3A1A-4D84-9745-53CC51280500}" srcOrd="2" destOrd="0" presId="urn:microsoft.com/office/officeart/2005/8/layout/orgChart1"/>
    <dgm:cxn modelId="{BC758EF7-B4C2-4B39-B932-9E6EAD3705ED}" type="presParOf" srcId="{29FBCA34-3B55-4D1C-BF57-2A8353E12320}" destId="{BB428CA7-77C1-431B-A061-76499C143FE7}" srcOrd="3" destOrd="0" presId="urn:microsoft.com/office/officeart/2005/8/layout/orgChart1"/>
    <dgm:cxn modelId="{3D8D8B7B-4C34-43A0-B4D3-02A783B84F4D}" type="presParOf" srcId="{BB428CA7-77C1-431B-A061-76499C143FE7}" destId="{D361C064-F67E-4FBB-81C0-F90D0D998D66}" srcOrd="0" destOrd="0" presId="urn:microsoft.com/office/officeart/2005/8/layout/orgChart1"/>
    <dgm:cxn modelId="{39ADEB75-44A4-4BF1-ABCD-214A8CB9127C}" type="presParOf" srcId="{D361C064-F67E-4FBB-81C0-F90D0D998D66}" destId="{BC3FB0B8-61B4-4953-BC1A-8DDAD6A79693}" srcOrd="0" destOrd="0" presId="urn:microsoft.com/office/officeart/2005/8/layout/orgChart1"/>
    <dgm:cxn modelId="{1F2D82D5-A1BF-40CE-81CD-AA228B8CE034}" type="presParOf" srcId="{D361C064-F67E-4FBB-81C0-F90D0D998D66}" destId="{0F6FD7FA-0775-452D-B594-275196349D31}" srcOrd="1" destOrd="0" presId="urn:microsoft.com/office/officeart/2005/8/layout/orgChart1"/>
    <dgm:cxn modelId="{EDDC3E6D-B0C9-4023-ABA7-956A52C60461}" type="presParOf" srcId="{BB428CA7-77C1-431B-A061-76499C143FE7}" destId="{45845E74-726B-4011-82D4-E4DF718EB1AD}" srcOrd="1" destOrd="0" presId="urn:microsoft.com/office/officeart/2005/8/layout/orgChart1"/>
    <dgm:cxn modelId="{F8182D17-D84C-4F2E-A140-00200305DA01}" type="presParOf" srcId="{BB428CA7-77C1-431B-A061-76499C143FE7}" destId="{5C18021B-6795-4B35-B907-86DAA6452F80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B4E354-3A1A-4D84-9745-53CC51280500}">
      <dsp:nvSpPr>
        <dsp:cNvPr id="0" name=""/>
        <dsp:cNvSpPr/>
      </dsp:nvSpPr>
      <dsp:spPr>
        <a:xfrm>
          <a:off x="3301239" y="819255"/>
          <a:ext cx="172003" cy="7535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53538"/>
              </a:lnTo>
              <a:lnTo>
                <a:pt x="172003" y="753538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03494A-85F8-414F-91CE-7D2FDB058D9B}">
      <dsp:nvSpPr>
        <dsp:cNvPr id="0" name=""/>
        <dsp:cNvSpPr/>
      </dsp:nvSpPr>
      <dsp:spPr>
        <a:xfrm>
          <a:off x="3129235" y="819255"/>
          <a:ext cx="172003" cy="753538"/>
        </a:xfrm>
        <a:custGeom>
          <a:avLst/>
          <a:gdLst/>
          <a:ahLst/>
          <a:cxnLst/>
          <a:rect l="0" t="0" r="0" b="0"/>
          <a:pathLst>
            <a:path>
              <a:moveTo>
                <a:pt x="172003" y="0"/>
              </a:moveTo>
              <a:lnTo>
                <a:pt x="172003" y="753538"/>
              </a:lnTo>
              <a:lnTo>
                <a:pt x="0" y="753538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0A6B74-8635-4F03-9918-1BFDB4CB23A1}">
      <dsp:nvSpPr>
        <dsp:cNvPr id="0" name=""/>
        <dsp:cNvSpPr/>
      </dsp:nvSpPr>
      <dsp:spPr>
        <a:xfrm>
          <a:off x="2482175" y="192"/>
          <a:ext cx="1638127" cy="819063"/>
        </a:xfrm>
        <a:prstGeom prst="rect">
          <a:avLst/>
        </a:prstGeom>
        <a:solidFill>
          <a:schemeClr val="accent3"/>
        </a:solidFill>
        <a:ln w="38100" cap="flat" cmpd="sng" algn="ctr">
          <a:solidFill>
            <a:schemeClr val="lt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3">
          <a:schemeClr val="lt1"/>
        </a:lnRef>
        <a:fillRef idx="1">
          <a:schemeClr val="accent3"/>
        </a:fillRef>
        <a:effectRef idx="1">
          <a:schemeClr val="accent3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ea typeface="Calibri" panose="020F0502020204030204" pitchFamily="34" charset="0"/>
              <a:cs typeface="Times New Roman" panose="02020603050405020304" pitchFamily="18" charset="0"/>
            </a:rPr>
            <a:t>Medication dispensing and administration use primary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ea typeface="Calibri" panose="020F0502020204030204" pitchFamily="34" charset="0"/>
              <a:cs typeface="Times New Roman" panose="02020603050405020304" pitchFamily="18" charset="0"/>
            </a:rPr>
            <a:t>classifications</a:t>
          </a:r>
          <a:endParaRPr lang="en-US" sz="1200" kern="1200" dirty="0"/>
        </a:p>
      </dsp:txBody>
      <dsp:txXfrm>
        <a:off x="2482175" y="192"/>
        <a:ext cx="1638127" cy="819063"/>
      </dsp:txXfrm>
    </dsp:sp>
    <dsp:sp modelId="{35ED78FC-6981-47A7-9839-78BC5795B8F9}">
      <dsp:nvSpPr>
        <dsp:cNvPr id="0" name=""/>
        <dsp:cNvSpPr/>
      </dsp:nvSpPr>
      <dsp:spPr>
        <a:xfrm>
          <a:off x="1491108" y="1163262"/>
          <a:ext cx="1638127" cy="819063"/>
        </a:xfrm>
        <a:prstGeom prst="rect">
          <a:avLst/>
        </a:prstGeom>
        <a:gradFill rotWithShape="1">
          <a:gsLst>
            <a:gs pos="0">
              <a:schemeClr val="accent3">
                <a:tint val="100000"/>
                <a:shade val="100000"/>
                <a:satMod val="130000"/>
              </a:schemeClr>
            </a:gs>
            <a:gs pos="100000">
              <a:schemeClr val="accent3"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3"/>
        </a:lnRef>
        <a:fillRef idx="3">
          <a:schemeClr val="accent3"/>
        </a:fillRef>
        <a:effectRef idx="2">
          <a:schemeClr val="accent3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ea typeface="Calibri" panose="020F0502020204030204" pitchFamily="34" charset="0"/>
              <a:cs typeface="Times New Roman" panose="02020603050405020304" pitchFamily="18" charset="0"/>
            </a:rPr>
            <a:t>Healthcare Common Procedure Coding System (HCPCS) </a:t>
          </a:r>
          <a:endParaRPr lang="en-US" sz="1200" kern="1200" dirty="0"/>
        </a:p>
      </dsp:txBody>
      <dsp:txXfrm>
        <a:off x="1491108" y="1163262"/>
        <a:ext cx="1638127" cy="819063"/>
      </dsp:txXfrm>
    </dsp:sp>
    <dsp:sp modelId="{BC3FB0B8-61B4-4953-BC1A-8DDAD6A79693}">
      <dsp:nvSpPr>
        <dsp:cNvPr id="0" name=""/>
        <dsp:cNvSpPr/>
      </dsp:nvSpPr>
      <dsp:spPr>
        <a:xfrm>
          <a:off x="3473242" y="1163262"/>
          <a:ext cx="1638127" cy="819063"/>
        </a:xfrm>
        <a:prstGeom prst="rect">
          <a:avLst/>
        </a:prstGeom>
        <a:gradFill rotWithShape="1">
          <a:gsLst>
            <a:gs pos="0">
              <a:schemeClr val="accent3">
                <a:tint val="100000"/>
                <a:shade val="100000"/>
                <a:satMod val="130000"/>
              </a:schemeClr>
            </a:gs>
            <a:gs pos="100000">
              <a:schemeClr val="accent3"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3"/>
        </a:lnRef>
        <a:fillRef idx="3">
          <a:schemeClr val="accent3"/>
        </a:fillRef>
        <a:effectRef idx="2">
          <a:schemeClr val="accent3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1200" kern="1200" dirty="0">
              <a:ea typeface="Calibri" panose="020F0502020204030204" pitchFamily="34" charset="0"/>
              <a:cs typeface="Times New Roman" panose="02020603050405020304" pitchFamily="18" charset="0"/>
            </a:rPr>
            <a:t>National Drug Codes (NDCs)</a:t>
          </a:r>
          <a:endParaRPr lang="en-US" sz="1200" kern="1200" dirty="0"/>
        </a:p>
      </dsp:txBody>
      <dsp:txXfrm>
        <a:off x="3473242" y="1163262"/>
        <a:ext cx="1638127" cy="8190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5455"/>
          </a:xfrm>
          <a:prstGeom prst="rect">
            <a:avLst/>
          </a:prstGeom>
        </p:spPr>
        <p:txBody>
          <a:bodyPr vert="horz" lIns="92936" tIns="46468" rIns="92936" bIns="4646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9466" y="0"/>
            <a:ext cx="3013763" cy="465455"/>
          </a:xfrm>
          <a:prstGeom prst="rect">
            <a:avLst/>
          </a:prstGeom>
        </p:spPr>
        <p:txBody>
          <a:bodyPr vert="horz" lIns="92936" tIns="46468" rIns="92936" bIns="46468" rtlCol="0"/>
          <a:lstStyle>
            <a:lvl1pPr algn="r">
              <a:defRPr sz="1200"/>
            </a:lvl1pPr>
          </a:lstStyle>
          <a:p>
            <a:fld id="{4499F3A4-7CE6-7D4B-82F4-AAB0A89D24A0}" type="datetimeFigureOut">
              <a:rPr lang="en-US" smtClean="0"/>
              <a:t>6/8/2018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29"/>
            <a:ext cx="3013763" cy="465455"/>
          </a:xfrm>
          <a:prstGeom prst="rect">
            <a:avLst/>
          </a:prstGeom>
        </p:spPr>
        <p:txBody>
          <a:bodyPr vert="horz" lIns="92936" tIns="46468" rIns="92936" bIns="4646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9466" y="8842029"/>
            <a:ext cx="3013763" cy="465455"/>
          </a:xfrm>
          <a:prstGeom prst="rect">
            <a:avLst/>
          </a:prstGeom>
        </p:spPr>
        <p:txBody>
          <a:bodyPr vert="horz" lIns="92936" tIns="46468" rIns="92936" bIns="46468" rtlCol="0" anchor="b"/>
          <a:lstStyle>
            <a:lvl1pPr algn="r">
              <a:defRPr sz="1200"/>
            </a:lvl1pPr>
          </a:lstStyle>
          <a:p>
            <a:fld id="{F093AD1B-1BAA-D548-ACF0-7463C0C7D0E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80623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5455"/>
          </a:xfrm>
          <a:prstGeom prst="rect">
            <a:avLst/>
          </a:prstGeom>
        </p:spPr>
        <p:txBody>
          <a:bodyPr vert="horz" lIns="92936" tIns="46468" rIns="92936" bIns="4646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9466" y="0"/>
            <a:ext cx="3013763" cy="465455"/>
          </a:xfrm>
          <a:prstGeom prst="rect">
            <a:avLst/>
          </a:prstGeom>
        </p:spPr>
        <p:txBody>
          <a:bodyPr vert="horz" lIns="92936" tIns="46468" rIns="92936" bIns="46468" rtlCol="0"/>
          <a:lstStyle>
            <a:lvl1pPr algn="r">
              <a:defRPr sz="1200"/>
            </a:lvl1pPr>
          </a:lstStyle>
          <a:p>
            <a:fld id="{72544C35-437B-1D4A-B212-F104BF047ED4}" type="datetimeFigureOut">
              <a:rPr lang="en-US" smtClean="0"/>
              <a:t>6/8/2018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9350" y="696913"/>
            <a:ext cx="4656138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6" tIns="46468" rIns="92936" bIns="46468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485" y="4421823"/>
            <a:ext cx="5563870" cy="4189095"/>
          </a:xfrm>
          <a:prstGeom prst="rect">
            <a:avLst/>
          </a:prstGeom>
        </p:spPr>
        <p:txBody>
          <a:bodyPr vert="horz" lIns="92936" tIns="46468" rIns="92936" bIns="4646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13763" cy="465455"/>
          </a:xfrm>
          <a:prstGeom prst="rect">
            <a:avLst/>
          </a:prstGeom>
        </p:spPr>
        <p:txBody>
          <a:bodyPr vert="horz" lIns="92936" tIns="46468" rIns="92936" bIns="4646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9466" y="8842029"/>
            <a:ext cx="3013763" cy="465455"/>
          </a:xfrm>
          <a:prstGeom prst="rect">
            <a:avLst/>
          </a:prstGeom>
        </p:spPr>
        <p:txBody>
          <a:bodyPr vert="horz" lIns="92936" tIns="46468" rIns="92936" bIns="46468" rtlCol="0" anchor="b"/>
          <a:lstStyle>
            <a:lvl1pPr algn="r">
              <a:defRPr sz="1200"/>
            </a:lvl1pPr>
          </a:lstStyle>
          <a:p>
            <a:fld id="{6620C363-32CD-FF41-89B6-EB8B9656E3D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961752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29356" fontAlgn="auto">
              <a:spcBef>
                <a:spcPts val="0"/>
              </a:spcBef>
              <a:spcAft>
                <a:spcPts val="0"/>
              </a:spcAft>
              <a:defRPr/>
            </a:pPr>
            <a:fld id="{6620C363-32CD-FF41-89B6-EB8B9656E3D1}" type="slidenum">
              <a:rPr lang="en-US" sz="1800" kern="0">
                <a:solidFill>
                  <a:sysClr val="windowText" lastClr="000000"/>
                </a:solidFill>
              </a:rPr>
              <a:pPr defTabSz="929356" fontAlgn="auto">
                <a:spcBef>
                  <a:spcPts val="0"/>
                </a:spcBef>
                <a:spcAft>
                  <a:spcPts val="0"/>
                </a:spcAft>
                <a:defRPr/>
              </a:pPr>
              <a:t>2</a:t>
            </a:fld>
            <a:endParaRPr lang="en-US" sz="1800" kern="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51970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Only FDA approved medications were eligible for inclusion in the database, which was checked using DrugsatFDA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20C363-32CD-FF41-89B6-EB8B9656E3D1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28997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Chemotherapy is often used as a general term to indicate any type of systemic cancer treatment whereas the term immunotherapy is newer and indicates a systemic therapy with a mechanism that specifically targets the immune system.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20C363-32CD-FF41-89B6-EB8B9656E3D1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61676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20C363-32CD-FF41-89B6-EB8B9656E3D1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23410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20C363-32CD-FF41-89B6-EB8B9656E3D1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51947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y 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entagon 12"/>
          <p:cNvSpPr/>
          <p:nvPr userDrawn="1"/>
        </p:nvSpPr>
        <p:spPr>
          <a:xfrm>
            <a:off x="1168400" y="0"/>
            <a:ext cx="2870200" cy="6858000"/>
          </a:xfrm>
          <a:prstGeom prst="homePlate">
            <a:avLst>
              <a:gd name="adj" fmla="val 47787"/>
            </a:avLst>
          </a:prstGeom>
          <a:solidFill>
            <a:srgbClr val="56565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Pentagon 13"/>
          <p:cNvSpPr/>
          <p:nvPr userDrawn="1"/>
        </p:nvSpPr>
        <p:spPr>
          <a:xfrm>
            <a:off x="0" y="0"/>
            <a:ext cx="2870200" cy="6858000"/>
          </a:xfrm>
          <a:prstGeom prst="homePlate">
            <a:avLst>
              <a:gd name="adj" fmla="val 47787"/>
            </a:avLst>
          </a:prstGeom>
          <a:solidFill>
            <a:srgbClr val="4C4C4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 flipV="1">
            <a:off x="0" y="5029200"/>
            <a:ext cx="9144000" cy="18288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1645920"/>
            <a:ext cx="7772400" cy="1827842"/>
          </a:xfrm>
        </p:spPr>
        <p:txBody>
          <a:bodyPr lIns="0" tIns="0" rIns="0" bIns="0" anchor="b">
            <a:noAutofit/>
          </a:bodyPr>
          <a:lstStyle>
            <a:lvl1pPr algn="r">
              <a:defRPr sz="3600" b="0" i="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Title of the presentation</a:t>
            </a:r>
          </a:p>
        </p:txBody>
      </p:sp>
      <p:sp>
        <p:nvSpPr>
          <p:cNvPr id="1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85800" y="3566160"/>
            <a:ext cx="7772400" cy="686376"/>
          </a:xfrm>
        </p:spPr>
        <p:txBody>
          <a:bodyPr lIns="0" tIns="0" rIns="0" bIns="0" anchor="t">
            <a:noAutofit/>
          </a:bodyPr>
          <a:lstStyle>
            <a:lvl1pPr marL="0" indent="0" algn="r">
              <a:buNone/>
              <a:defRPr sz="1800" b="0" i="1" spc="100">
                <a:solidFill>
                  <a:schemeClr val="bg1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Subtitle goes here </a:t>
            </a:r>
          </a:p>
        </p:txBody>
      </p:sp>
      <p:pic>
        <p:nvPicPr>
          <p:cNvPr id="2" name="Picture 1" descr="NCI-Logo-Color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5710325"/>
            <a:ext cx="4974336" cy="474575"/>
          </a:xfrm>
          <a:prstGeom prst="rect">
            <a:avLst/>
          </a:prstGeom>
        </p:spPr>
      </p:pic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0" y="5727700"/>
            <a:ext cx="2286000" cy="4572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lang="en-US" sz="1600" smtClean="0"/>
            </a:lvl1pPr>
          </a:lstStyle>
          <a:p>
            <a:pPr>
              <a:defRPr/>
            </a:pPr>
            <a:r>
              <a:rPr lang="en-US" dirty="0"/>
              <a:t>INSERT DATE</a:t>
            </a:r>
          </a:p>
        </p:txBody>
      </p:sp>
    </p:spTree>
    <p:extLst>
      <p:ext uri="{BB962C8B-B14F-4D97-AF65-F5344CB8AC3E}">
        <p14:creationId xmlns:p14="http://schemas.microsoft.com/office/powerpoint/2010/main" val="2202350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umn Right — Foot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493776" y="415544"/>
            <a:ext cx="8165592" cy="423193"/>
          </a:xfrm>
        </p:spPr>
        <p:txBody>
          <a:bodyPr lIns="0" tIns="0" rIns="0" bIns="0" anchor="b">
            <a:noAutofit/>
          </a:bodyPr>
          <a:lstStyle>
            <a:lvl1pPr>
              <a:lnSpc>
                <a:spcPct val="90000"/>
              </a:lnSpc>
              <a:defRPr sz="2400" baseline="0">
                <a:solidFill>
                  <a:srgbClr val="123E57"/>
                </a:solidFill>
                <a:latin typeface="+mj-lt"/>
                <a:cs typeface="SapientSansBold"/>
              </a:defRPr>
            </a:lvl1pPr>
          </a:lstStyle>
          <a:p>
            <a:r>
              <a:rPr lang="en-US" dirty="0"/>
              <a:t>Slide title</a:t>
            </a:r>
          </a:p>
        </p:txBody>
      </p:sp>
      <p:pic>
        <p:nvPicPr>
          <p:cNvPr id="9" name="Picture 8" descr="NCI-Logo-Gray-Knock-NEW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6579290"/>
            <a:ext cx="1916888" cy="182880"/>
          </a:xfrm>
          <a:prstGeom prst="rect">
            <a:avLst/>
          </a:prstGeom>
        </p:spPr>
      </p:pic>
      <p:sp>
        <p:nvSpPr>
          <p:cNvPr id="14" name="Text Box 14"/>
          <p:cNvSpPr txBox="1">
            <a:spLocks noChangeArrowheads="1"/>
          </p:cNvSpPr>
          <p:nvPr userDrawn="1"/>
        </p:nvSpPr>
        <p:spPr bwMode="auto">
          <a:xfrm>
            <a:off x="8647113" y="6579290"/>
            <a:ext cx="307975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sz="quarter" idx="11"/>
          </p:nvPr>
        </p:nvSpPr>
        <p:spPr>
          <a:xfrm>
            <a:off x="4538726" y="1426633"/>
            <a:ext cx="4120642" cy="4800600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Content Placeholder 4"/>
          <p:cNvSpPr>
            <a:spLocks noGrp="1"/>
          </p:cNvSpPr>
          <p:nvPr>
            <p:ph sz="quarter" idx="12"/>
          </p:nvPr>
        </p:nvSpPr>
        <p:spPr>
          <a:xfrm>
            <a:off x="493776" y="1426633"/>
            <a:ext cx="3897313" cy="4800600"/>
          </a:xfrm>
        </p:spPr>
        <p:txBody>
          <a:bodyPr anchor="ctr"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48612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umn Right — No Foot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493776" y="415544"/>
            <a:ext cx="8165592" cy="423193"/>
          </a:xfrm>
        </p:spPr>
        <p:txBody>
          <a:bodyPr lIns="0" tIns="0" rIns="0" bIns="0" anchor="b">
            <a:noAutofit/>
          </a:bodyPr>
          <a:lstStyle>
            <a:lvl1pPr>
              <a:lnSpc>
                <a:spcPct val="90000"/>
              </a:lnSpc>
              <a:defRPr sz="2400" baseline="0">
                <a:solidFill>
                  <a:srgbClr val="123E57"/>
                </a:solidFill>
                <a:latin typeface="+mj-lt"/>
                <a:cs typeface="SapientSansBold"/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14" name="Text Box 14"/>
          <p:cNvSpPr txBox="1">
            <a:spLocks noChangeArrowheads="1"/>
          </p:cNvSpPr>
          <p:nvPr userDrawn="1"/>
        </p:nvSpPr>
        <p:spPr bwMode="auto">
          <a:xfrm>
            <a:off x="8647113" y="6579290"/>
            <a:ext cx="307975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sz="quarter" idx="11"/>
          </p:nvPr>
        </p:nvSpPr>
        <p:spPr>
          <a:xfrm>
            <a:off x="4538726" y="1426633"/>
            <a:ext cx="4120642" cy="4800600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4"/>
          <p:cNvSpPr>
            <a:spLocks noGrp="1"/>
          </p:cNvSpPr>
          <p:nvPr>
            <p:ph sz="quarter" idx="12"/>
          </p:nvPr>
        </p:nvSpPr>
        <p:spPr>
          <a:xfrm>
            <a:off x="493776" y="1426633"/>
            <a:ext cx="3897313" cy="4800600"/>
          </a:xfrm>
        </p:spPr>
        <p:txBody>
          <a:bodyPr anchor="ctr"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11469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Graphic — Foot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493776" y="415544"/>
            <a:ext cx="8165592" cy="423193"/>
          </a:xfrm>
        </p:spPr>
        <p:txBody>
          <a:bodyPr lIns="0" tIns="0" rIns="0" bIns="0" anchor="b">
            <a:noAutofit/>
          </a:bodyPr>
          <a:lstStyle>
            <a:lvl1pPr>
              <a:lnSpc>
                <a:spcPct val="90000"/>
              </a:lnSpc>
              <a:defRPr sz="2400" baseline="0">
                <a:solidFill>
                  <a:srgbClr val="123E57"/>
                </a:solidFill>
                <a:latin typeface="+mj-lt"/>
                <a:cs typeface="SapientSansBold"/>
              </a:defRPr>
            </a:lvl1pPr>
          </a:lstStyle>
          <a:p>
            <a:r>
              <a:rPr lang="en-US" dirty="0"/>
              <a:t>Slide title</a:t>
            </a:r>
          </a:p>
        </p:txBody>
      </p:sp>
      <p:pic>
        <p:nvPicPr>
          <p:cNvPr id="8" name="Picture 7" descr="NCI-Logo-Gray-Knock-NEW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6579290"/>
            <a:ext cx="1916888" cy="182880"/>
          </a:xfrm>
          <a:prstGeom prst="rect">
            <a:avLst/>
          </a:prstGeom>
        </p:spPr>
      </p:pic>
      <p:sp>
        <p:nvSpPr>
          <p:cNvPr id="10" name="Text Box 14"/>
          <p:cNvSpPr txBox="1">
            <a:spLocks noChangeArrowheads="1"/>
          </p:cNvSpPr>
          <p:nvPr userDrawn="1"/>
        </p:nvSpPr>
        <p:spPr bwMode="auto">
          <a:xfrm>
            <a:off x="8647113" y="6579290"/>
            <a:ext cx="307975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</p:spTree>
    <p:extLst>
      <p:ext uri="{BB962C8B-B14F-4D97-AF65-F5344CB8AC3E}">
        <p14:creationId xmlns:p14="http://schemas.microsoft.com/office/powerpoint/2010/main" val="6129476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Graphic — No Foot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493776" y="415544"/>
            <a:ext cx="8165592" cy="423193"/>
          </a:xfrm>
        </p:spPr>
        <p:txBody>
          <a:bodyPr lIns="0" tIns="0" rIns="0" bIns="0" anchor="b">
            <a:noAutofit/>
          </a:bodyPr>
          <a:lstStyle>
            <a:lvl1pPr>
              <a:lnSpc>
                <a:spcPct val="90000"/>
              </a:lnSpc>
              <a:defRPr sz="2400" baseline="0">
                <a:solidFill>
                  <a:srgbClr val="123E57"/>
                </a:solidFill>
                <a:latin typeface="+mj-lt"/>
                <a:cs typeface="SapientSansBold"/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10" name="Text Box 14"/>
          <p:cNvSpPr txBox="1">
            <a:spLocks noChangeArrowheads="1"/>
          </p:cNvSpPr>
          <p:nvPr userDrawn="1"/>
        </p:nvSpPr>
        <p:spPr bwMode="auto">
          <a:xfrm>
            <a:off x="8647113" y="6579290"/>
            <a:ext cx="307975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</p:spTree>
    <p:extLst>
      <p:ext uri="{BB962C8B-B14F-4D97-AF65-F5344CB8AC3E}">
        <p14:creationId xmlns:p14="http://schemas.microsoft.com/office/powerpoint/2010/main" val="19364083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— Foot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14"/>
          <p:cNvSpPr txBox="1">
            <a:spLocks noChangeArrowheads="1"/>
          </p:cNvSpPr>
          <p:nvPr userDrawn="1"/>
        </p:nvSpPr>
        <p:spPr bwMode="auto">
          <a:xfrm>
            <a:off x="8647113" y="6579290"/>
            <a:ext cx="307975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  <p:pic>
        <p:nvPicPr>
          <p:cNvPr id="12" name="Picture 11" descr="NCI-Logo-Gray-Knock-NEW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6579290"/>
            <a:ext cx="1916888" cy="182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4585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— No Foot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4"/>
          <p:cNvSpPr txBox="1">
            <a:spLocks noChangeArrowheads="1"/>
          </p:cNvSpPr>
          <p:nvPr userDrawn="1"/>
        </p:nvSpPr>
        <p:spPr bwMode="auto">
          <a:xfrm>
            <a:off x="8647113" y="6579290"/>
            <a:ext cx="307975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</p:spTree>
    <p:extLst>
      <p:ext uri="{BB962C8B-B14F-4D97-AF65-F5344CB8AC3E}">
        <p14:creationId xmlns:p14="http://schemas.microsoft.com/office/powerpoint/2010/main" val="13368840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 Gray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entagon 5"/>
          <p:cNvSpPr/>
          <p:nvPr userDrawn="1"/>
        </p:nvSpPr>
        <p:spPr>
          <a:xfrm>
            <a:off x="0" y="0"/>
            <a:ext cx="8458198" cy="6858000"/>
          </a:xfrm>
          <a:prstGeom prst="homePlate">
            <a:avLst>
              <a:gd name="adj" fmla="val 20935"/>
            </a:avLst>
          </a:prstGeom>
          <a:solidFill>
            <a:srgbClr val="56565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Pentagon 7"/>
          <p:cNvSpPr/>
          <p:nvPr userDrawn="1"/>
        </p:nvSpPr>
        <p:spPr>
          <a:xfrm>
            <a:off x="0" y="0"/>
            <a:ext cx="7289798" cy="6858000"/>
          </a:xfrm>
          <a:prstGeom prst="homePlate">
            <a:avLst>
              <a:gd name="adj" fmla="val 20935"/>
            </a:avLst>
          </a:prstGeom>
          <a:solidFill>
            <a:srgbClr val="4C4C4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13"/>
          <p:cNvSpPr txBox="1">
            <a:spLocks noChangeArrowheads="1"/>
          </p:cNvSpPr>
          <p:nvPr userDrawn="1"/>
        </p:nvSpPr>
        <p:spPr bwMode="auto">
          <a:xfrm>
            <a:off x="1684260" y="6083300"/>
            <a:ext cx="581199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>
              <a:defRPr/>
            </a:pPr>
            <a:r>
              <a:rPr lang="en-US" sz="1800" b="1" dirty="0">
                <a:solidFill>
                  <a:schemeClr val="bg1"/>
                </a:solidFill>
                <a:latin typeface="Arial" charset="0"/>
              </a:rPr>
              <a:t>www.cancer.gov                 www.cancer.gov/espanol</a:t>
            </a:r>
          </a:p>
        </p:txBody>
      </p:sp>
      <p:grpSp>
        <p:nvGrpSpPr>
          <p:cNvPr id="9" name="Group 8"/>
          <p:cNvGrpSpPr>
            <a:grpSpLocks noChangeAspect="1"/>
          </p:cNvGrpSpPr>
          <p:nvPr userDrawn="1"/>
        </p:nvGrpSpPr>
        <p:grpSpPr>
          <a:xfrm>
            <a:off x="2568989" y="2916936"/>
            <a:ext cx="4052793" cy="1007110"/>
            <a:chOff x="1524000" y="2654300"/>
            <a:chExt cx="6235066" cy="1549400"/>
          </a:xfrm>
        </p:grpSpPr>
        <p:pic>
          <p:nvPicPr>
            <p:cNvPr id="10" name="Picture 9" descr="NCI-Logo-Stack.png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05201" y="2844800"/>
              <a:ext cx="4253865" cy="1162050"/>
            </a:xfrm>
            <a:prstGeom prst="rect">
              <a:avLst/>
            </a:prstGeom>
          </p:spPr>
        </p:pic>
        <p:pic>
          <p:nvPicPr>
            <p:cNvPr id="11" name="Picture 10" descr="4_hhs_logo_white.png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24000" y="2654300"/>
              <a:ext cx="1549400" cy="15494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28621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with Sub-Bulle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entagon 5"/>
          <p:cNvSpPr/>
          <p:nvPr userDrawn="1"/>
        </p:nvSpPr>
        <p:spPr>
          <a:xfrm>
            <a:off x="1168400" y="0"/>
            <a:ext cx="2870200" cy="6858000"/>
          </a:xfrm>
          <a:prstGeom prst="homePlate">
            <a:avLst>
              <a:gd name="adj" fmla="val 47787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Pentagon 8"/>
          <p:cNvSpPr/>
          <p:nvPr userDrawn="1"/>
        </p:nvSpPr>
        <p:spPr>
          <a:xfrm>
            <a:off x="0" y="0"/>
            <a:ext cx="2870200" cy="6858000"/>
          </a:xfrm>
          <a:prstGeom prst="homePlate">
            <a:avLst>
              <a:gd name="adj" fmla="val 47787"/>
            </a:avLst>
          </a:prstGeom>
          <a:solidFill>
            <a:srgbClr val="E8E8E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 Box 14"/>
          <p:cNvSpPr txBox="1">
            <a:spLocks noChangeArrowheads="1"/>
          </p:cNvSpPr>
          <p:nvPr userDrawn="1"/>
        </p:nvSpPr>
        <p:spPr bwMode="auto">
          <a:xfrm>
            <a:off x="8647113" y="6579290"/>
            <a:ext cx="307975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4334256" y="0"/>
            <a:ext cx="4297680" cy="6858000"/>
          </a:xfrm>
        </p:spPr>
        <p:txBody>
          <a:bodyPr anchor="ctr">
            <a:noAutofit/>
          </a:bodyPr>
          <a:lstStyle>
            <a:lvl1pPr marL="457200" marR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SzTx/>
              <a:buFont typeface="+mj-lt"/>
              <a:buAutoNum type="arabicPeriod"/>
              <a:tabLst/>
              <a:defRPr i="1">
                <a:solidFill>
                  <a:srgbClr val="000000"/>
                </a:solidFill>
              </a:defRPr>
            </a:lvl1pPr>
            <a:lvl2pPr marL="685800" marR="0" indent="-2286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SzTx/>
              <a:buFont typeface="Wingdings" charset="2"/>
              <a:buChar char="§"/>
              <a:tabLst/>
              <a:defRPr lang="en-US" sz="1900" i="1" kern="1200" baseline="0" dirty="0" smtClean="0">
                <a:solidFill>
                  <a:srgbClr val="000000"/>
                </a:solidFill>
                <a:latin typeface="+mn-lt"/>
                <a:ea typeface="ＭＳ Ｐゴシック" charset="0"/>
                <a:cs typeface="SapientCentroSlab-Light"/>
              </a:defRPr>
            </a:lvl2pPr>
          </a:lstStyle>
          <a:p>
            <a:r>
              <a:rPr lang="en-US" dirty="0"/>
              <a:t>Agenda Item 1</a:t>
            </a:r>
          </a:p>
          <a:p>
            <a:pPr lvl="1"/>
            <a:r>
              <a:rPr lang="en-US" dirty="0"/>
              <a:t>Agenda Item 1a</a:t>
            </a:r>
          </a:p>
          <a:p>
            <a:pPr lvl="1"/>
            <a:r>
              <a:rPr lang="en-US" dirty="0"/>
              <a:t>Agenda Item 1b</a:t>
            </a:r>
          </a:p>
          <a:p>
            <a:r>
              <a:rPr lang="en-US" dirty="0"/>
              <a:t>Agenda Item 2</a:t>
            </a:r>
          </a:p>
          <a:p>
            <a:pPr lvl="1"/>
            <a:r>
              <a:rPr lang="en-US" dirty="0"/>
              <a:t>Agenda Item 2a</a:t>
            </a:r>
          </a:p>
          <a:p>
            <a:pPr lvl="1"/>
            <a:r>
              <a:rPr lang="en-US" dirty="0"/>
              <a:t>Agenda Item 2b</a:t>
            </a:r>
          </a:p>
          <a:p>
            <a:r>
              <a:rPr lang="en-US" dirty="0"/>
              <a:t>Agenda Item 3</a:t>
            </a:r>
          </a:p>
          <a:p>
            <a:pPr marL="685800" marR="0" lvl="1" indent="-2286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SzTx/>
              <a:buFont typeface="Wingdings" charset="2"/>
              <a:buChar char="§"/>
              <a:tabLst/>
              <a:defRPr/>
            </a:pPr>
            <a:r>
              <a:rPr lang="en-US" dirty="0"/>
              <a:t>Agenda Item 3a</a:t>
            </a:r>
          </a:p>
          <a:p>
            <a:pPr marL="685800" marR="0" lvl="1" indent="-2286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SzTx/>
              <a:buFont typeface="Wingdings" charset="2"/>
              <a:buChar char="§"/>
              <a:tabLst/>
              <a:defRPr/>
            </a:pPr>
            <a:r>
              <a:rPr lang="en-US" dirty="0"/>
              <a:t>Agenda Item 3b</a:t>
            </a:r>
          </a:p>
          <a:p>
            <a:pPr marL="685800" marR="0" lvl="1" indent="-2286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SzTx/>
              <a:buFont typeface="Wingdings" charset="2"/>
              <a:buChar char="§"/>
              <a:tabLst/>
              <a:defRPr/>
            </a:pPr>
            <a:r>
              <a:rPr lang="en-US" dirty="0"/>
              <a:t>Agenda Item 3c</a:t>
            </a:r>
          </a:p>
          <a:p>
            <a:r>
              <a:rPr lang="en-US" dirty="0"/>
              <a:t>Agenda Item 4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493776" y="1737360"/>
            <a:ext cx="3017520" cy="1828800"/>
          </a:xfrm>
        </p:spPr>
        <p:txBody>
          <a:bodyPr lIns="0" tIns="0" rIns="0" bIns="0" anchor="b">
            <a:noAutofit/>
          </a:bodyPr>
          <a:lstStyle>
            <a:lvl1pPr algn="r">
              <a:lnSpc>
                <a:spcPct val="90000"/>
              </a:lnSpc>
              <a:defRPr sz="2400">
                <a:solidFill>
                  <a:srgbClr val="123E57"/>
                </a:solidFill>
                <a:latin typeface="+mj-lt"/>
                <a:cs typeface="SapientSansBold"/>
              </a:defRPr>
            </a:lvl1pPr>
          </a:lstStyle>
          <a:p>
            <a:r>
              <a:rPr lang="en-US" dirty="0"/>
              <a:t>Agenda</a:t>
            </a:r>
          </a:p>
        </p:txBody>
      </p:sp>
      <p:pic>
        <p:nvPicPr>
          <p:cNvPr id="2" name="Picture 1" descr="NCI-Logo-Gray-Knock-NEW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6579290"/>
            <a:ext cx="1916888" cy="182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7938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y Section Brea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entagon 10"/>
          <p:cNvSpPr/>
          <p:nvPr userDrawn="1"/>
        </p:nvSpPr>
        <p:spPr>
          <a:xfrm>
            <a:off x="0" y="0"/>
            <a:ext cx="8458198" cy="6858000"/>
          </a:xfrm>
          <a:prstGeom prst="homePlate">
            <a:avLst>
              <a:gd name="adj" fmla="val 20935"/>
            </a:avLst>
          </a:prstGeom>
          <a:solidFill>
            <a:srgbClr val="56565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Pentagon 11"/>
          <p:cNvSpPr/>
          <p:nvPr userDrawn="1"/>
        </p:nvSpPr>
        <p:spPr>
          <a:xfrm>
            <a:off x="0" y="0"/>
            <a:ext cx="7289798" cy="6858000"/>
          </a:xfrm>
          <a:prstGeom prst="homePlate">
            <a:avLst>
              <a:gd name="adj" fmla="val 20935"/>
            </a:avLst>
          </a:prstGeom>
          <a:solidFill>
            <a:srgbClr val="4C4C4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ctrTitle" hasCustomPrompt="1"/>
          </p:nvPr>
        </p:nvSpPr>
        <p:spPr>
          <a:xfrm>
            <a:off x="3428999" y="2423160"/>
            <a:ext cx="5029199" cy="1828800"/>
          </a:xfrm>
        </p:spPr>
        <p:txBody>
          <a:bodyPr lIns="0" tIns="0" rIns="0" bIns="0" anchor="b">
            <a:noAutofit/>
          </a:bodyPr>
          <a:lstStyle>
            <a:lvl1pPr algn="r">
              <a:defRPr sz="3600" spc="-80">
                <a:solidFill>
                  <a:schemeClr val="bg1"/>
                </a:solidFill>
                <a:latin typeface="+mj-lt"/>
                <a:cs typeface="SapientSansBold"/>
              </a:defRPr>
            </a:lvl1pPr>
          </a:lstStyle>
          <a:p>
            <a:pPr lvl="0"/>
            <a:r>
              <a:rPr lang="en-US" dirty="0"/>
              <a:t>Section title</a:t>
            </a:r>
          </a:p>
        </p:txBody>
      </p:sp>
      <p:sp>
        <p:nvSpPr>
          <p:cNvPr id="10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428999" y="4343400"/>
            <a:ext cx="5022892" cy="685800"/>
          </a:xfrm>
        </p:spPr>
        <p:txBody>
          <a:bodyPr lIns="0" tIns="0" rIns="0" bIns="0">
            <a:noAutofit/>
          </a:bodyPr>
          <a:lstStyle>
            <a:lvl1pPr marL="0" indent="0" algn="r">
              <a:buNone/>
              <a:defRPr sz="1700" b="0" i="1" spc="100">
                <a:solidFill>
                  <a:srgbClr val="FFFFFF"/>
                </a:solidFill>
                <a:latin typeface="+mn-lt"/>
                <a:cs typeface="SapientCentroSlab-Ligh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Subtitle goes here</a:t>
            </a:r>
          </a:p>
        </p:txBody>
      </p:sp>
      <p:sp>
        <p:nvSpPr>
          <p:cNvPr id="8" name="Text Box 14"/>
          <p:cNvSpPr txBox="1">
            <a:spLocks noChangeArrowheads="1"/>
          </p:cNvSpPr>
          <p:nvPr userDrawn="1"/>
        </p:nvSpPr>
        <p:spPr bwMode="auto">
          <a:xfrm>
            <a:off x="8647113" y="6579290"/>
            <a:ext cx="307975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>
                <a:solidFill>
                  <a:srgbClr val="FFFFF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FFFFF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>
              <a:solidFill>
                <a:srgbClr val="FFFFFF"/>
              </a:solidFill>
              <a:latin typeface="+mn-lt"/>
              <a:cs typeface="SapientSansRegular"/>
            </a:endParaRPr>
          </a:p>
        </p:txBody>
      </p:sp>
      <p:pic>
        <p:nvPicPr>
          <p:cNvPr id="9" name="Picture 8" descr="NCI-Logo-White-Knock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6579290"/>
            <a:ext cx="1916887" cy="182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8598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y Section Break AL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entagon 9"/>
          <p:cNvSpPr/>
          <p:nvPr userDrawn="1"/>
        </p:nvSpPr>
        <p:spPr>
          <a:xfrm>
            <a:off x="1525270" y="0"/>
            <a:ext cx="2870200" cy="6858000"/>
          </a:xfrm>
          <a:prstGeom prst="homePlate">
            <a:avLst>
              <a:gd name="adj" fmla="val 47787"/>
            </a:avLst>
          </a:prstGeom>
          <a:solidFill>
            <a:srgbClr val="56565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Pentagon 11"/>
          <p:cNvSpPr/>
          <p:nvPr userDrawn="1"/>
        </p:nvSpPr>
        <p:spPr>
          <a:xfrm>
            <a:off x="0" y="0"/>
            <a:ext cx="3227070" cy="6858000"/>
          </a:xfrm>
          <a:prstGeom prst="homePlate">
            <a:avLst>
              <a:gd name="adj" fmla="val 42671"/>
            </a:avLst>
          </a:prstGeom>
          <a:solidFill>
            <a:srgbClr val="4C4C4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4395470" y="2423160"/>
            <a:ext cx="4062728" cy="1828800"/>
          </a:xfrm>
        </p:spPr>
        <p:txBody>
          <a:bodyPr lIns="0" tIns="0" rIns="0" bIns="0" anchor="b">
            <a:noAutofit/>
          </a:bodyPr>
          <a:lstStyle>
            <a:lvl1pPr algn="r">
              <a:defRPr sz="3600" spc="-80" baseline="0">
                <a:solidFill>
                  <a:srgbClr val="BB0E3D"/>
                </a:solidFill>
                <a:latin typeface="+mj-lt"/>
                <a:cs typeface="SapientSansBold"/>
              </a:defRPr>
            </a:lvl1pPr>
          </a:lstStyle>
          <a:p>
            <a:pPr lvl="0"/>
            <a:r>
              <a:rPr lang="en-US" dirty="0"/>
              <a:t>Section title</a:t>
            </a:r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95469" y="4343400"/>
            <a:ext cx="4056421" cy="685800"/>
          </a:xfrm>
        </p:spPr>
        <p:txBody>
          <a:bodyPr lIns="0" tIns="0" rIns="0" bIns="0">
            <a:noAutofit/>
          </a:bodyPr>
          <a:lstStyle>
            <a:lvl1pPr marL="0" indent="0" algn="r">
              <a:buNone/>
              <a:defRPr sz="1700" b="0" i="1" spc="100">
                <a:solidFill>
                  <a:schemeClr val="accent3"/>
                </a:solidFill>
                <a:latin typeface="+mn-lt"/>
                <a:cs typeface="SapientCentroSlab-Ligh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Subtitle goes here</a:t>
            </a:r>
          </a:p>
        </p:txBody>
      </p:sp>
      <p:sp>
        <p:nvSpPr>
          <p:cNvPr id="11" name="Text Box 14"/>
          <p:cNvSpPr txBox="1">
            <a:spLocks noChangeArrowheads="1"/>
          </p:cNvSpPr>
          <p:nvPr userDrawn="1"/>
        </p:nvSpPr>
        <p:spPr bwMode="auto">
          <a:xfrm>
            <a:off x="8647113" y="6579290"/>
            <a:ext cx="307975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  <p:pic>
        <p:nvPicPr>
          <p:cNvPr id="13" name="Picture 12" descr="NCI-Logo-White-Knock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6579290"/>
            <a:ext cx="1916887" cy="182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3420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Gray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entagon 5"/>
          <p:cNvSpPr/>
          <p:nvPr userDrawn="1"/>
        </p:nvSpPr>
        <p:spPr>
          <a:xfrm>
            <a:off x="0" y="0"/>
            <a:ext cx="8458198" cy="6858000"/>
          </a:xfrm>
          <a:prstGeom prst="homePlate">
            <a:avLst>
              <a:gd name="adj" fmla="val 20935"/>
            </a:avLst>
          </a:prstGeom>
          <a:solidFill>
            <a:srgbClr val="56565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Pentagon 6"/>
          <p:cNvSpPr/>
          <p:nvPr userDrawn="1"/>
        </p:nvSpPr>
        <p:spPr>
          <a:xfrm>
            <a:off x="0" y="0"/>
            <a:ext cx="7289798" cy="6858000"/>
          </a:xfrm>
          <a:prstGeom prst="homePlate">
            <a:avLst>
              <a:gd name="adj" fmla="val 20935"/>
            </a:avLst>
          </a:prstGeom>
          <a:solidFill>
            <a:srgbClr val="4C4C4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1828800"/>
            <a:ext cx="7772400" cy="3200400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None/>
              <a:defRPr sz="2800" b="0" i="1" baseline="0">
                <a:solidFill>
                  <a:srgbClr val="FFFFFF"/>
                </a:solidFill>
                <a:latin typeface="+mn-lt"/>
                <a:cs typeface="SapientCentroSlab-Light"/>
              </a:defRPr>
            </a:lvl1pPr>
          </a:lstStyle>
          <a:p>
            <a:pPr lvl="0"/>
            <a:r>
              <a:rPr lang="en-US" dirty="0"/>
              <a:t>Vision Quote</a:t>
            </a:r>
            <a:br>
              <a:rPr lang="en-US" dirty="0"/>
            </a:br>
            <a:r>
              <a:rPr lang="en-US" dirty="0"/>
              <a:t>“</a:t>
            </a:r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fugit </a:t>
            </a:r>
            <a:r>
              <a:rPr lang="en-US" dirty="0" err="1"/>
              <a:t>liberavisse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nec</a:t>
            </a:r>
            <a:r>
              <a:rPr lang="en-US" dirty="0"/>
              <a:t> at. </a:t>
            </a:r>
            <a:r>
              <a:rPr lang="en-US" dirty="0" err="1"/>
              <a:t>Essent</a:t>
            </a:r>
            <a:r>
              <a:rPr lang="en-US" dirty="0"/>
              <a:t> </a:t>
            </a:r>
            <a:r>
              <a:rPr lang="en-US" dirty="0" err="1"/>
              <a:t>elaboraret</a:t>
            </a:r>
            <a:r>
              <a:rPr lang="en-US" dirty="0"/>
              <a:t> </a:t>
            </a:r>
            <a:r>
              <a:rPr lang="en-US" dirty="0" err="1"/>
              <a:t>conclusionemque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eam</a:t>
            </a:r>
            <a:r>
              <a:rPr lang="en-US" dirty="0"/>
              <a:t> id. Quo ex </a:t>
            </a:r>
            <a:r>
              <a:rPr lang="en-US" dirty="0" err="1"/>
              <a:t>laboramus</a:t>
            </a:r>
            <a:r>
              <a:rPr lang="en-US" dirty="0"/>
              <a:t> </a:t>
            </a:r>
            <a:r>
              <a:rPr lang="en-US" dirty="0" err="1"/>
              <a:t>accommodare</a:t>
            </a:r>
            <a:r>
              <a:rPr lang="en-US" dirty="0"/>
              <a:t>, </a:t>
            </a:r>
            <a:br>
              <a:rPr lang="en-US" dirty="0"/>
            </a:br>
            <a:r>
              <a:rPr lang="en-US" dirty="0"/>
              <a:t>his </a:t>
            </a:r>
            <a:r>
              <a:rPr lang="en-US" dirty="0" err="1"/>
              <a:t>falli</a:t>
            </a:r>
            <a:r>
              <a:rPr lang="en-US" dirty="0"/>
              <a:t> </a:t>
            </a:r>
            <a:r>
              <a:rPr lang="en-US" dirty="0" err="1"/>
              <a:t>deleniti</a:t>
            </a:r>
            <a:r>
              <a:rPr lang="en-US" dirty="0"/>
              <a:t> </a:t>
            </a:r>
            <a:r>
              <a:rPr lang="en-US" dirty="0" err="1"/>
              <a:t>ei</a:t>
            </a:r>
            <a:r>
              <a:rPr lang="en-US" dirty="0"/>
              <a:t>. </a:t>
            </a:r>
            <a:r>
              <a:rPr lang="en-US" dirty="0" err="1"/>
              <a:t>Illud</a:t>
            </a:r>
            <a:r>
              <a:rPr lang="en-US" dirty="0"/>
              <a:t> postulant </a:t>
            </a:r>
            <a:br>
              <a:rPr lang="en-US" dirty="0"/>
            </a:br>
            <a:r>
              <a:rPr lang="en-US" dirty="0" err="1"/>
              <a:t>adversarium</a:t>
            </a:r>
            <a:r>
              <a:rPr lang="en-US" dirty="0"/>
              <a:t> </a:t>
            </a:r>
            <a:r>
              <a:rPr lang="en-US" dirty="0" err="1"/>
              <a:t>ei</a:t>
            </a:r>
            <a:r>
              <a:rPr lang="en-US" dirty="0"/>
              <a:t> his.”</a:t>
            </a:r>
          </a:p>
        </p:txBody>
      </p:sp>
      <p:sp>
        <p:nvSpPr>
          <p:cNvPr id="8" name="Text Box 14"/>
          <p:cNvSpPr txBox="1">
            <a:spLocks noChangeArrowheads="1"/>
          </p:cNvSpPr>
          <p:nvPr userDrawn="1"/>
        </p:nvSpPr>
        <p:spPr bwMode="auto">
          <a:xfrm>
            <a:off x="8647113" y="6579290"/>
            <a:ext cx="307975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>
                <a:solidFill>
                  <a:srgbClr val="FFFFF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FFFFF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>
              <a:solidFill>
                <a:srgbClr val="FFFFFF"/>
              </a:solidFill>
              <a:latin typeface="+mn-lt"/>
              <a:cs typeface="SapientSansRegular"/>
            </a:endParaRPr>
          </a:p>
        </p:txBody>
      </p:sp>
      <p:pic>
        <p:nvPicPr>
          <p:cNvPr id="10" name="Picture 9" descr="NCI-Logo-White-Knock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6579290"/>
            <a:ext cx="1916887" cy="182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9410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— Foot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493776" y="415544"/>
            <a:ext cx="8165592" cy="423193"/>
          </a:xfrm>
        </p:spPr>
        <p:txBody>
          <a:bodyPr lIns="0" tIns="0" rIns="0" bIns="0" anchor="b">
            <a:noAutofit/>
          </a:bodyPr>
          <a:lstStyle>
            <a:lvl1pPr>
              <a:lnSpc>
                <a:spcPct val="90000"/>
              </a:lnSpc>
              <a:defRPr sz="2400" baseline="0">
                <a:solidFill>
                  <a:srgbClr val="123E57"/>
                </a:solidFill>
                <a:latin typeface="+mj-lt"/>
                <a:cs typeface="SapientSansBold"/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9" name="Text Box 14"/>
          <p:cNvSpPr txBox="1">
            <a:spLocks noChangeArrowheads="1"/>
          </p:cNvSpPr>
          <p:nvPr userDrawn="1"/>
        </p:nvSpPr>
        <p:spPr bwMode="auto">
          <a:xfrm>
            <a:off x="8647113" y="6579290"/>
            <a:ext cx="307975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  <p:pic>
        <p:nvPicPr>
          <p:cNvPr id="12" name="Picture 11" descr="NCI-Logo-Gray-Knock-NEW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6579290"/>
            <a:ext cx="1916888" cy="18288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>
          <a:xfrm>
            <a:off x="481521" y="1426633"/>
            <a:ext cx="8165592" cy="4800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2188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— No Foot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493776" y="415544"/>
            <a:ext cx="8165592" cy="423193"/>
          </a:xfrm>
        </p:spPr>
        <p:txBody>
          <a:bodyPr lIns="0" tIns="0" rIns="0" bIns="0" anchor="b">
            <a:noAutofit/>
          </a:bodyPr>
          <a:lstStyle>
            <a:lvl1pPr>
              <a:lnSpc>
                <a:spcPct val="90000"/>
              </a:lnSpc>
              <a:defRPr sz="2400" baseline="0">
                <a:solidFill>
                  <a:srgbClr val="123E57"/>
                </a:solidFill>
                <a:latin typeface="+mj-lt"/>
                <a:cs typeface="SapientSansBold"/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9" name="Text Box 14"/>
          <p:cNvSpPr txBox="1">
            <a:spLocks noChangeArrowheads="1"/>
          </p:cNvSpPr>
          <p:nvPr userDrawn="1"/>
        </p:nvSpPr>
        <p:spPr bwMode="auto">
          <a:xfrm>
            <a:off x="8647113" y="6579290"/>
            <a:ext cx="307975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sz="quarter" idx="11"/>
          </p:nvPr>
        </p:nvSpPr>
        <p:spPr>
          <a:xfrm>
            <a:off x="481521" y="1426633"/>
            <a:ext cx="8165592" cy="4800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0881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umn Left — Foot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493776" y="415544"/>
            <a:ext cx="8165592" cy="423193"/>
          </a:xfrm>
        </p:spPr>
        <p:txBody>
          <a:bodyPr lIns="0" tIns="0" rIns="0" bIns="0" anchor="b">
            <a:noAutofit/>
          </a:bodyPr>
          <a:lstStyle>
            <a:lvl1pPr>
              <a:lnSpc>
                <a:spcPct val="90000"/>
              </a:lnSpc>
              <a:defRPr sz="2400" baseline="0">
                <a:solidFill>
                  <a:srgbClr val="123E57"/>
                </a:solidFill>
                <a:latin typeface="+mj-lt"/>
                <a:cs typeface="SapientSansBold"/>
              </a:defRPr>
            </a:lvl1pPr>
          </a:lstStyle>
          <a:p>
            <a:r>
              <a:rPr lang="en-US" dirty="0"/>
              <a:t>Slide title</a:t>
            </a:r>
          </a:p>
        </p:txBody>
      </p:sp>
      <p:pic>
        <p:nvPicPr>
          <p:cNvPr id="9" name="Picture 8" descr="NCI-Logo-Gray-Knock-NEW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6579290"/>
            <a:ext cx="1916888" cy="182880"/>
          </a:xfrm>
          <a:prstGeom prst="rect">
            <a:avLst/>
          </a:prstGeom>
        </p:spPr>
      </p:pic>
      <p:sp>
        <p:nvSpPr>
          <p:cNvPr id="14" name="Text Box 14"/>
          <p:cNvSpPr txBox="1">
            <a:spLocks noChangeArrowheads="1"/>
          </p:cNvSpPr>
          <p:nvPr userDrawn="1"/>
        </p:nvSpPr>
        <p:spPr bwMode="auto">
          <a:xfrm>
            <a:off x="8647113" y="6579290"/>
            <a:ext cx="307975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sz="quarter" idx="11"/>
          </p:nvPr>
        </p:nvSpPr>
        <p:spPr>
          <a:xfrm>
            <a:off x="481521" y="1426633"/>
            <a:ext cx="4120642" cy="4800600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2"/>
          </p:nvPr>
        </p:nvSpPr>
        <p:spPr>
          <a:xfrm>
            <a:off x="4762055" y="1426633"/>
            <a:ext cx="3897313" cy="4800600"/>
          </a:xfrm>
        </p:spPr>
        <p:txBody>
          <a:bodyPr anchor="ctr"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23670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umn Left — No Foot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493776" y="415544"/>
            <a:ext cx="8165592" cy="423193"/>
          </a:xfrm>
        </p:spPr>
        <p:txBody>
          <a:bodyPr lIns="0" tIns="0" rIns="0" bIns="0" anchor="b">
            <a:noAutofit/>
          </a:bodyPr>
          <a:lstStyle>
            <a:lvl1pPr>
              <a:lnSpc>
                <a:spcPct val="90000"/>
              </a:lnSpc>
              <a:defRPr sz="2400" baseline="0">
                <a:solidFill>
                  <a:srgbClr val="123E57"/>
                </a:solidFill>
                <a:latin typeface="+mj-lt"/>
                <a:cs typeface="SapientSansBold"/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14" name="Text Box 14"/>
          <p:cNvSpPr txBox="1">
            <a:spLocks noChangeArrowheads="1"/>
          </p:cNvSpPr>
          <p:nvPr userDrawn="1"/>
        </p:nvSpPr>
        <p:spPr bwMode="auto">
          <a:xfrm>
            <a:off x="8647113" y="6579290"/>
            <a:ext cx="307975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sz="quarter" idx="11"/>
          </p:nvPr>
        </p:nvSpPr>
        <p:spPr>
          <a:xfrm>
            <a:off x="481521" y="1426633"/>
            <a:ext cx="4120642" cy="4800600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4"/>
          <p:cNvSpPr>
            <a:spLocks noGrp="1"/>
          </p:cNvSpPr>
          <p:nvPr>
            <p:ph sz="quarter" idx="12"/>
          </p:nvPr>
        </p:nvSpPr>
        <p:spPr>
          <a:xfrm>
            <a:off x="4762055" y="1426633"/>
            <a:ext cx="3897313" cy="4800600"/>
          </a:xfrm>
        </p:spPr>
        <p:txBody>
          <a:bodyPr anchor="ctr"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39591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63538"/>
            <a:ext cx="8229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12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320503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lang="en-US" sz="1000" smtClean="0"/>
            </a:lvl1pPr>
          </a:lstStyle>
          <a:p>
            <a:pPr>
              <a:defRPr/>
            </a:pPr>
            <a:r>
              <a:rPr lang="en-US" dirty="0"/>
              <a:t>INSERT DATE</a:t>
            </a: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 dirty="0" smtClean="0">
                <a:solidFill>
                  <a:srgbClr val="7F7F7F"/>
                </a:solidFill>
                <a:latin typeface="+mn-lt"/>
                <a:ea typeface="+mn-ea"/>
                <a:cs typeface="SapientSansRegular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0" i="0" smtClean="0">
                <a:solidFill>
                  <a:srgbClr val="7F7F7F"/>
                </a:solidFill>
                <a:latin typeface="+mn-lt"/>
                <a:ea typeface="+mn-ea"/>
                <a:cs typeface="Sapient Centro Slab"/>
              </a:defRPr>
            </a:lvl1pPr>
          </a:lstStyle>
          <a:p>
            <a:pPr>
              <a:defRPr/>
            </a:pPr>
            <a:fld id="{4F8F9822-CE00-0B4F-ADB5-DBA954363B0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6" r:id="rId1"/>
    <p:sldLayoutId id="2147483808" r:id="rId2"/>
    <p:sldLayoutId id="2147483777" r:id="rId3"/>
    <p:sldLayoutId id="2147483804" r:id="rId4"/>
    <p:sldLayoutId id="2147483795" r:id="rId5"/>
    <p:sldLayoutId id="2147483815" r:id="rId6"/>
    <p:sldLayoutId id="2147483816" r:id="rId7"/>
    <p:sldLayoutId id="2147483819" r:id="rId8"/>
    <p:sldLayoutId id="2147483820" r:id="rId9"/>
    <p:sldLayoutId id="2147483821" r:id="rId10"/>
    <p:sldLayoutId id="2147483822" r:id="rId11"/>
    <p:sldLayoutId id="2147483823" r:id="rId12"/>
    <p:sldLayoutId id="2147483824" r:id="rId13"/>
    <p:sldLayoutId id="2147483813" r:id="rId14"/>
    <p:sldLayoutId id="2147483814" r:id="rId15"/>
    <p:sldLayoutId id="2147483793" r:id="rId16"/>
  </p:sldLayoutIdLst>
  <p:hf sldNum="0" hdr="0" ftr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2400" b="0" kern="1200">
          <a:solidFill>
            <a:srgbClr val="123E57"/>
          </a:solidFill>
          <a:latin typeface="+mj-lt"/>
          <a:ea typeface="ＭＳ Ｐゴシック" charset="0"/>
          <a:cs typeface="SapientSansBold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SapientCentroSlab-Light" charset="0"/>
          <a:ea typeface="ＭＳ Ｐゴシック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SapientCentroSlab-Light" charset="0"/>
          <a:ea typeface="ＭＳ Ｐゴシック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SapientCentroSlab-Light" charset="0"/>
          <a:ea typeface="ＭＳ Ｐゴシック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SapientCentroSlab-Light" charset="0"/>
          <a:ea typeface="ＭＳ Ｐゴシック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SapientCentroSlab-Light" charset="0"/>
          <a:ea typeface="ＭＳ Ｐゴシック" charset="0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SapientCentroSlab-Light" charset="0"/>
          <a:ea typeface="ＭＳ Ｐゴシック" charset="0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SapientCentroSlab-Light" charset="0"/>
          <a:ea typeface="ＭＳ Ｐゴシック" charset="0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SapientCentroSlab-Light" charset="0"/>
          <a:ea typeface="ＭＳ Ｐゴシック" charset="0"/>
        </a:defRPr>
      </a:lvl9pPr>
    </p:titleStyle>
    <p:bodyStyle>
      <a:lvl1pPr marL="228600" indent="-228600" algn="l" defTabSz="457200" rtl="0" eaLnBrk="1" fontAlgn="base" hangingPunct="1">
        <a:spcBef>
          <a:spcPct val="0"/>
        </a:spcBef>
        <a:spcAft>
          <a:spcPts val="1000"/>
        </a:spcAft>
        <a:buClr>
          <a:schemeClr val="accent1"/>
        </a:buClr>
        <a:buFont typeface="Wingdings" charset="0"/>
        <a:buChar char="§"/>
        <a:defRPr sz="2000" kern="1200">
          <a:solidFill>
            <a:srgbClr val="000000"/>
          </a:solidFill>
          <a:latin typeface="+mn-lt"/>
          <a:ea typeface="ＭＳ Ｐゴシック" charset="0"/>
          <a:cs typeface="SapientCentroSlab-Light"/>
        </a:defRPr>
      </a:lvl1pPr>
      <a:lvl2pPr marL="457200" indent="-228600" algn="l" defTabSz="457200" rtl="0" eaLnBrk="1" fontAlgn="base" hangingPunct="1">
        <a:spcBef>
          <a:spcPct val="0"/>
        </a:spcBef>
        <a:spcAft>
          <a:spcPts val="1000"/>
        </a:spcAft>
        <a:buClr>
          <a:schemeClr val="accent1"/>
        </a:buClr>
        <a:buFont typeface="Wingdings" charset="0"/>
        <a:buChar char="§"/>
        <a:defRPr sz="1900" kern="1200">
          <a:solidFill>
            <a:srgbClr val="000000"/>
          </a:solidFill>
          <a:latin typeface="+mn-lt"/>
          <a:ea typeface="ＭＳ Ｐゴシック" charset="0"/>
          <a:cs typeface="SapientCentroSlab-Light"/>
        </a:defRPr>
      </a:lvl2pPr>
      <a:lvl3pPr marL="685800" indent="-228600" algn="l" defTabSz="457200" rtl="0" eaLnBrk="1" fontAlgn="base" hangingPunct="1">
        <a:spcBef>
          <a:spcPct val="0"/>
        </a:spcBef>
        <a:spcAft>
          <a:spcPts val="1000"/>
        </a:spcAft>
        <a:buClr>
          <a:schemeClr val="accent1"/>
        </a:buClr>
        <a:buFont typeface="Wingdings" charset="0"/>
        <a:buChar char="§"/>
        <a:defRPr sz="1800" kern="1200">
          <a:solidFill>
            <a:srgbClr val="000000"/>
          </a:solidFill>
          <a:latin typeface="+mn-lt"/>
          <a:ea typeface="ＭＳ Ｐゴシック" charset="0"/>
          <a:cs typeface="SapientCentroSlab-Light"/>
        </a:defRPr>
      </a:lvl3pPr>
      <a:lvl4pPr marL="914400" indent="-228600" algn="l" defTabSz="457200" rtl="0" eaLnBrk="1" fontAlgn="base" hangingPunct="1">
        <a:spcBef>
          <a:spcPct val="0"/>
        </a:spcBef>
        <a:spcAft>
          <a:spcPts val="1000"/>
        </a:spcAft>
        <a:buClr>
          <a:schemeClr val="accent1"/>
        </a:buClr>
        <a:buFont typeface="Wingdings" charset="0"/>
        <a:buChar char="§"/>
        <a:defRPr sz="1700" kern="1200">
          <a:solidFill>
            <a:srgbClr val="000000"/>
          </a:solidFill>
          <a:latin typeface="+mn-lt"/>
          <a:ea typeface="ＭＳ Ｐゴシック" charset="0"/>
          <a:cs typeface="SapientCentroSlab-Light"/>
        </a:defRPr>
      </a:lvl4pPr>
      <a:lvl5pPr marL="1143000" indent="-228600" algn="l" defTabSz="457200" rtl="0" eaLnBrk="1" fontAlgn="base" hangingPunct="1">
        <a:spcBef>
          <a:spcPct val="0"/>
        </a:spcBef>
        <a:spcAft>
          <a:spcPts val="1000"/>
        </a:spcAft>
        <a:buClr>
          <a:schemeClr val="accent1"/>
        </a:buClr>
        <a:buFont typeface="Wingdings" charset="0"/>
        <a:buChar char="§"/>
        <a:defRPr sz="1600" kern="1200">
          <a:solidFill>
            <a:srgbClr val="000000"/>
          </a:solidFill>
          <a:latin typeface="+mn-lt"/>
          <a:ea typeface="ＭＳ Ｐゴシック" charset="0"/>
          <a:cs typeface="SapientCentroSlab-Light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8.png"/><Relationship Id="rId5" Type="http://schemas.openxmlformats.org/officeDocument/2006/relationships/hyperlink" Target="https://en.wikipedia.org/wiki/Pharmacy" TargetMode="Externa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ccessdata.fda.gov/scripts/cder/ndc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1381539" y="1020323"/>
            <a:ext cx="7305261" cy="1827842"/>
          </a:xfrm>
        </p:spPr>
        <p:txBody>
          <a:bodyPr/>
          <a:lstStyle/>
          <a:p>
            <a:r>
              <a:rPr lang="en-US" dirty="0"/>
              <a:t>Treatment-Related Tools for Cancer Surveillance and Research: </a:t>
            </a:r>
            <a:br>
              <a:rPr lang="en-US" dirty="0"/>
            </a:br>
            <a:r>
              <a:rPr lang="en-US" dirty="0">
                <a:solidFill>
                  <a:srgbClr val="0A85D8"/>
                </a:solidFill>
              </a:rPr>
              <a:t>The Observational Research in Oncology Toolbox and SEER*Rx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June 12, 2018</a:t>
            </a:r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3685735" y="1814733"/>
            <a:ext cx="6657420" cy="3080825"/>
          </a:xfrm>
        </p:spPr>
        <p:txBody>
          <a:bodyPr anchor="b">
            <a:normAutofit/>
          </a:bodyPr>
          <a:lstStyle/>
          <a:p>
            <a:pPr algn="l">
              <a:lnSpc>
                <a:spcPct val="70000"/>
              </a:lnSpc>
            </a:pPr>
            <a:r>
              <a:rPr lang="en-US" sz="2100" i="0" dirty="0"/>
              <a:t>Donna R. Rivera, PharmD., MSc.</a:t>
            </a:r>
          </a:p>
          <a:p>
            <a:pPr algn="l">
              <a:lnSpc>
                <a:spcPct val="70000"/>
              </a:lnSpc>
            </a:pPr>
            <a:r>
              <a:rPr lang="en-US" sz="2100" i="0" dirty="0"/>
              <a:t>Scientific Project Officer and Pharmacist</a:t>
            </a:r>
          </a:p>
          <a:p>
            <a:pPr algn="l">
              <a:lnSpc>
                <a:spcPct val="70000"/>
              </a:lnSpc>
            </a:pPr>
            <a:r>
              <a:rPr lang="en-US" sz="2100" i="0" dirty="0"/>
              <a:t>Surveillance Informatics Branch</a:t>
            </a:r>
          </a:p>
          <a:p>
            <a:pPr algn="l">
              <a:lnSpc>
                <a:spcPct val="70000"/>
              </a:lnSpc>
            </a:pPr>
            <a:r>
              <a:rPr lang="en-US" sz="2100" i="0" dirty="0"/>
              <a:t>Surveillance Research Program</a:t>
            </a:r>
          </a:p>
          <a:p>
            <a:pPr algn="l">
              <a:lnSpc>
                <a:spcPct val="70000"/>
              </a:lnSpc>
            </a:pPr>
            <a:r>
              <a:rPr lang="en-US" sz="2100" i="0" dirty="0"/>
              <a:t>National Cancer Institute</a:t>
            </a:r>
          </a:p>
          <a:p>
            <a:pPr algn="l">
              <a:lnSpc>
                <a:spcPct val="70000"/>
              </a:lnSpc>
            </a:pPr>
            <a:endParaRPr lang="en-US" sz="375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4128B7-5241-4D28-979F-2ED339BC25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SEER*Rx 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5129CD-8B36-4474-BCA2-D1D7FA54CA7C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sz="2100" dirty="0"/>
              <a:t>An API is being developed for use of the CanMED in SEER*DMS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sz="2100" dirty="0"/>
              <a:t>SEER*Rx updates are going to reflect consistency with CanMED for registry operations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sz="2100" dirty="0"/>
              <a:t>Use of CanMED for automation of new treatment data is in discussion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sz="2100" dirty="0"/>
              <a:t>Review of the registry coding rules for treatment are being reviewed by pharmacy and clinical staff</a:t>
            </a:r>
          </a:p>
          <a:p>
            <a:pPr lvl="3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sz="2000" dirty="0"/>
              <a:t>Drug Categories</a:t>
            </a:r>
          </a:p>
          <a:p>
            <a:pPr lvl="3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sz="2000" dirty="0"/>
              <a:t>Radiosensitizing agents</a:t>
            </a:r>
          </a:p>
          <a:p>
            <a:pPr lvl="3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sz="2000" dirty="0"/>
              <a:t>Development of new categories such as Gene Therapy</a:t>
            </a:r>
          </a:p>
          <a:p>
            <a:pPr lvl="2">
              <a:buClr>
                <a:schemeClr val="tx1"/>
              </a:buClr>
              <a:buFont typeface="Wingdings" panose="05000000000000000000" pitchFamily="2" charset="2"/>
              <a:buChar char="§"/>
            </a:pPr>
            <a:endParaRPr lang="en-US" sz="2100" dirty="0"/>
          </a:p>
          <a:p>
            <a:pPr lvl="1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sz="2200" dirty="0"/>
              <a:t>Development of current regimen table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76591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407693" y="5094171"/>
            <a:ext cx="6220327" cy="1210377"/>
          </a:xfrm>
        </p:spPr>
        <p:txBody>
          <a:bodyPr/>
          <a:lstStyle/>
          <a:p>
            <a:r>
              <a:rPr lang="en-US" dirty="0"/>
              <a:t>Thank you our great team!</a:t>
            </a:r>
            <a:br>
              <a:rPr lang="en-US" dirty="0"/>
            </a:br>
            <a:br>
              <a:rPr lang="en-US" dirty="0"/>
            </a:br>
            <a:r>
              <a:rPr lang="en-US" sz="2200" dirty="0"/>
              <a:t>Acknowledgements:</a:t>
            </a:r>
            <a:br>
              <a:rPr lang="en-US" sz="2200" dirty="0"/>
            </a:br>
            <a:r>
              <a:rPr lang="en-US" sz="2200" dirty="0"/>
              <a:t>Valentina Petkov</a:t>
            </a:r>
            <a:br>
              <a:rPr lang="en-US" sz="2200" dirty="0"/>
            </a:br>
            <a:r>
              <a:rPr lang="en-US" sz="2200" dirty="0"/>
              <a:t>Andrew Grothen</a:t>
            </a:r>
            <a:br>
              <a:rPr lang="en-US" sz="2200" dirty="0"/>
            </a:br>
            <a:r>
              <a:rPr lang="en-US" sz="2200" dirty="0"/>
              <a:t>Bradley Ohm</a:t>
            </a:r>
            <a:br>
              <a:rPr lang="en-US" sz="2200" dirty="0"/>
            </a:br>
            <a:r>
              <a:rPr lang="en-US" sz="2200" dirty="0"/>
              <a:t>Sean Brennan</a:t>
            </a:r>
            <a:br>
              <a:rPr lang="en-US" sz="2200" dirty="0"/>
            </a:br>
            <a:r>
              <a:rPr lang="en-US" sz="2200" dirty="0"/>
              <a:t>Lynne Penberthy</a:t>
            </a:r>
            <a:br>
              <a:rPr lang="en-US" sz="2200" dirty="0"/>
            </a:br>
            <a:r>
              <a:rPr lang="en-US" sz="2200" dirty="0"/>
              <a:t>Clara Lam</a:t>
            </a:r>
            <a:br>
              <a:rPr lang="en-US" sz="2200" dirty="0"/>
            </a:br>
            <a:r>
              <a:rPr lang="en-US" sz="2200" dirty="0"/>
              <a:t>Angela Mariotto</a:t>
            </a:r>
            <a:br>
              <a:rPr lang="en-US" sz="2200" dirty="0"/>
            </a:br>
            <a:r>
              <a:rPr lang="en-US" sz="2200" dirty="0"/>
              <a:t>Joan Warren</a:t>
            </a:r>
            <a:br>
              <a:rPr lang="en-US" sz="2200" dirty="0"/>
            </a:br>
            <a:r>
              <a:rPr lang="en-US" sz="2200" dirty="0"/>
              <a:t>Lindsey Enewold</a:t>
            </a:r>
            <a:br>
              <a:rPr lang="en-US" sz="2200" dirty="0"/>
            </a:br>
            <a:r>
              <a:rPr lang="en-US" sz="2200" dirty="0"/>
              <a:t>Annie Noone</a:t>
            </a:r>
            <a:br>
              <a:rPr lang="en-US" sz="2200" dirty="0"/>
            </a:br>
            <a:r>
              <a:rPr lang="en-US" sz="2200" dirty="0"/>
              <a:t>Dolly Penn</a:t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81B61B5-C2E5-4FCB-A72F-0603899C4207}"/>
              </a:ext>
            </a:extLst>
          </p:cNvPr>
          <p:cNvSpPr txBox="1"/>
          <p:nvPr/>
        </p:nvSpPr>
        <p:spPr>
          <a:xfrm>
            <a:off x="3324058" y="1200062"/>
            <a:ext cx="341696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dirty="0">
                <a:solidFill>
                  <a:srgbClr val="E8E8E8"/>
                </a:solidFill>
              </a:rPr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42661988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Image result for toolbox image">
            <a:extLst>
              <a:ext uri="{FF2B5EF4-FFF2-40B4-BE49-F238E27FC236}">
                <a16:creationId xmlns:a16="http://schemas.microsoft.com/office/drawing/2014/main" id="{30313610-CEE1-4B26-A766-2880CD45B80E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3826" y="1088569"/>
            <a:ext cx="5059597" cy="3895166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Title 10">
            <a:extLst>
              <a:ext uri="{FF2B5EF4-FFF2-40B4-BE49-F238E27FC236}">
                <a16:creationId xmlns:a16="http://schemas.microsoft.com/office/drawing/2014/main" id="{CEB71B78-C9C0-4E72-A858-2F68F49B1E3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296863"/>
            <a:ext cx="9144000" cy="695325"/>
          </a:xfrm>
          <a:solidFill>
            <a:schemeClr val="accent2"/>
          </a:solidFill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     Observational Research in Oncology Toolbox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783335ED-6DC9-4531-844A-53352A666D51}"/>
              </a:ext>
            </a:extLst>
          </p:cNvPr>
          <p:cNvSpPr/>
          <p:nvPr/>
        </p:nvSpPr>
        <p:spPr>
          <a:xfrm>
            <a:off x="4490304" y="2059619"/>
            <a:ext cx="1848352" cy="1888289"/>
          </a:xfrm>
          <a:prstGeom prst="roundRect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53BDECE-2925-4577-A66B-E27704FD5509}"/>
              </a:ext>
            </a:extLst>
          </p:cNvPr>
          <p:cNvSpPr/>
          <p:nvPr/>
        </p:nvSpPr>
        <p:spPr>
          <a:xfrm>
            <a:off x="7662112" y="3465038"/>
            <a:ext cx="783022" cy="81004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40F8C620-76EC-4C61-BE42-CF16196D2DF9}"/>
              </a:ext>
            </a:extLst>
          </p:cNvPr>
          <p:cNvPicPr>
            <a:picLocks noChangeAspect="1"/>
          </p:cNvPicPr>
          <p:nvPr/>
        </p:nvPicPr>
        <p:blipFill>
          <a:blip r:embed="rId4">
            <a:lum bright="70000" contrast="-70000"/>
            <a:extLs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4875344" y="2379899"/>
            <a:ext cx="1149294" cy="954154"/>
          </a:xfrm>
          <a:prstGeom prst="rect">
            <a:avLst/>
          </a:prstGeom>
        </p:spPr>
      </p:pic>
      <p:pic>
        <p:nvPicPr>
          <p:cNvPr id="17" name="Picture 16" descr="Pill, Drug, Medicine, Medication, &lt;strong&gt;Capsule&lt;/strong&gt;">
            <a:extLst>
              <a:ext uri="{FF2B5EF4-FFF2-40B4-BE49-F238E27FC236}">
                <a16:creationId xmlns:a16="http://schemas.microsoft.com/office/drawing/2014/main" id="{A00A1E89-CA1A-4FAB-A995-688FCA2892AE}"/>
              </a:ext>
            </a:extLst>
          </p:cNvPr>
          <p:cNvPicPr/>
          <p:nvPr/>
        </p:nvPicPr>
        <p:blipFill>
          <a:blip r:embed="rId6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52686">
            <a:off x="7675601" y="3560773"/>
            <a:ext cx="748658" cy="624202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17379F15-D24A-4E42-99CE-0440898929A5}"/>
              </a:ext>
            </a:extLst>
          </p:cNvPr>
          <p:cNvSpPr/>
          <p:nvPr/>
        </p:nvSpPr>
        <p:spPr>
          <a:xfrm>
            <a:off x="96238" y="852723"/>
            <a:ext cx="4005246" cy="34193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sz="22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Scientific Need: </a:t>
            </a:r>
          </a:p>
          <a:p>
            <a:pPr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comprehensive resource to </a:t>
            </a:r>
            <a:r>
              <a:rPr lang="en-US" sz="2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standardize mapping </a:t>
            </a:r>
            <a:r>
              <a:rPr lang="en-US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 relevant codes for use in </a:t>
            </a:r>
            <a:r>
              <a:rPr lang="en-US" sz="2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automated systems</a:t>
            </a:r>
            <a:r>
              <a:rPr lang="en-US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for </a:t>
            </a:r>
            <a:r>
              <a:rPr lang="en-US" sz="2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manual abstraction</a:t>
            </a:r>
            <a:r>
              <a:rPr lang="en-US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or for </a:t>
            </a:r>
            <a:r>
              <a:rPr lang="en-US" sz="2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research analyses</a:t>
            </a:r>
          </a:p>
          <a:p>
            <a:pPr marL="285750" indent="-285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16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6543B3A-AADF-4AD3-84C0-E7268A3B77B4}"/>
              </a:ext>
            </a:extLst>
          </p:cNvPr>
          <p:cNvSpPr/>
          <p:nvPr/>
        </p:nvSpPr>
        <p:spPr>
          <a:xfrm>
            <a:off x="166957" y="5043386"/>
            <a:ext cx="8550916" cy="12603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Objective:</a:t>
            </a:r>
            <a:r>
              <a:rPr lang="en-US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 develop an interactive database tool  for the extramural </a:t>
            </a: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community to use as a reference to improve reproducibility and facilitate cancer surveillance, epidemiology, and  pharmacoepidemiology research </a:t>
            </a:r>
          </a:p>
        </p:txBody>
      </p:sp>
    </p:spTree>
    <p:extLst>
      <p:ext uri="{BB962C8B-B14F-4D97-AF65-F5344CB8AC3E}">
        <p14:creationId xmlns:p14="http://schemas.microsoft.com/office/powerpoint/2010/main" val="1897440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honeycomb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50A5D3-0F6D-4C8D-A649-ADF6CD6E920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</a:rPr>
              <a:t>Methods</a:t>
            </a:r>
          </a:p>
        </p:txBody>
      </p:sp>
    </p:spTree>
    <p:extLst>
      <p:ext uri="{BB962C8B-B14F-4D97-AF65-F5344CB8AC3E}">
        <p14:creationId xmlns:p14="http://schemas.microsoft.com/office/powerpoint/2010/main" val="4478818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B1A39B-30F9-4092-99A6-E50D3DC7F3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3A0ACF-5A1F-4734-8325-BA0F9DE0100D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81521" y="1426633"/>
            <a:ext cx="8573702" cy="48006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CanMED includes oncologic therapies that:</a:t>
            </a:r>
          </a:p>
          <a:p>
            <a:pPr marL="0" indent="0">
              <a:buNone/>
            </a:pPr>
            <a:r>
              <a:rPr lang="en-US" dirty="0"/>
              <a:t>	a)  	have a US Food and Drug Administration (FDA) approved 		   		indication for cancer treatment or treatment-related symptom 			management,</a:t>
            </a:r>
          </a:p>
          <a:p>
            <a:pPr marL="0" indent="0">
              <a:buNone/>
            </a:pPr>
            <a:r>
              <a:rPr lang="en-US" dirty="0"/>
              <a:t>	b) 	are present in National Comprehensive Cancer Network 					(NCCN) guidelines, or </a:t>
            </a:r>
          </a:p>
          <a:p>
            <a:pPr marL="0" indent="0">
              <a:buNone/>
            </a:pPr>
            <a:r>
              <a:rPr lang="en-US" dirty="0"/>
              <a:t>	c) 	carry an orphan drug designation for treatment or management of 		cancer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5372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9C1412-526D-4BC2-806D-308BED8CB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Drug Categories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F53919-425D-4A50-B92A-3C647BD9F129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en-US" dirty="0">
                <a:solidFill>
                  <a:srgbClr val="071F97"/>
                </a:solidFill>
              </a:rPr>
              <a:t>Chemotherapy</a:t>
            </a:r>
            <a:r>
              <a:rPr lang="en-US" dirty="0">
                <a:solidFill>
                  <a:schemeClr val="accent3"/>
                </a:solidFill>
              </a:rPr>
              <a:t> </a:t>
            </a:r>
            <a:r>
              <a:rPr lang="en-US" dirty="0"/>
              <a:t>is defined in the most traditional way as general systemic treatment which targets various phases of the cell cycle to destroy cancer cells</a:t>
            </a:r>
          </a:p>
          <a:p>
            <a:r>
              <a:rPr lang="en-US" dirty="0">
                <a:solidFill>
                  <a:srgbClr val="071F97"/>
                </a:solidFill>
              </a:rPr>
              <a:t>Immunotherapy</a:t>
            </a:r>
            <a:r>
              <a:rPr lang="en-US" dirty="0">
                <a:solidFill>
                  <a:schemeClr val="accent3"/>
                </a:solidFill>
              </a:rPr>
              <a:t> </a:t>
            </a:r>
            <a:r>
              <a:rPr lang="en-US" dirty="0"/>
              <a:t>is defined as medications which primarily target immune response and mediate tumor growth through immune modification (monoclonal antibodies, checkpoint inhibitors, vaccines)</a:t>
            </a:r>
          </a:p>
          <a:p>
            <a:r>
              <a:rPr lang="en-US" dirty="0">
                <a:solidFill>
                  <a:srgbClr val="071F97"/>
                </a:solidFill>
              </a:rPr>
              <a:t>Hormonal therapy </a:t>
            </a:r>
            <a:r>
              <a:rPr lang="en-US" dirty="0"/>
              <a:t>is for the treatment of hormonally linked cancers, including primarily breast and prostate cancer. These medications function as endocrine modifiers to affect hormone production and reduce tumor effects</a:t>
            </a:r>
          </a:p>
          <a:p>
            <a:r>
              <a:rPr lang="en-US" dirty="0">
                <a:solidFill>
                  <a:srgbClr val="071F97"/>
                </a:solidFill>
              </a:rPr>
              <a:t>Ancillary therapy </a:t>
            </a:r>
            <a:r>
              <a:rPr lang="en-US" dirty="0"/>
              <a:t>is defined as medications required for, or directly associated with the administration of a chemotherapy agent</a:t>
            </a:r>
          </a:p>
        </p:txBody>
      </p:sp>
    </p:spTree>
    <p:extLst>
      <p:ext uri="{BB962C8B-B14F-4D97-AF65-F5344CB8AC3E}">
        <p14:creationId xmlns:p14="http://schemas.microsoft.com/office/powerpoint/2010/main" val="29334791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6F5C7A-9585-4E0D-834B-850B0168C2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of Medication Coding Ontologies in Observational Research 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9909A208-C6FA-479C-9E69-F3E38850D19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13245599"/>
              </p:ext>
            </p:extLst>
          </p:nvPr>
        </p:nvGraphicFramePr>
        <p:xfrm>
          <a:off x="1210844" y="890677"/>
          <a:ext cx="6602478" cy="19825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F6ED3508-1B3A-450D-B05E-48F4A409DCE6}"/>
              </a:ext>
            </a:extLst>
          </p:cNvPr>
          <p:cNvSpPr/>
          <p:nvPr/>
        </p:nvSpPr>
        <p:spPr>
          <a:xfrm>
            <a:off x="833116" y="3135117"/>
            <a:ext cx="7155683" cy="3612467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100" dirty="0"/>
              <a:t>HCPCS</a:t>
            </a:r>
          </a:p>
          <a:p>
            <a:pPr algn="ctr"/>
            <a:endParaRPr lang="en-US" sz="2100" dirty="0"/>
          </a:p>
          <a:p>
            <a:pPr algn="ctr"/>
            <a:r>
              <a:rPr lang="en-US" sz="2100" dirty="0"/>
              <a:t>Example: Bevacizumab, C9214 </a:t>
            </a:r>
          </a:p>
          <a:p>
            <a:pPr algn="ctr"/>
            <a:endParaRPr lang="en-US" sz="2100" dirty="0"/>
          </a:p>
          <a:p>
            <a:pPr algn="ctr"/>
            <a:endParaRPr lang="en-US" sz="2100" dirty="0"/>
          </a:p>
          <a:p>
            <a:pPr algn="ctr"/>
            <a:r>
              <a:rPr lang="en-US" sz="2100" dirty="0"/>
              <a:t>NDC</a:t>
            </a:r>
          </a:p>
          <a:p>
            <a:pPr algn="ctr"/>
            <a:endParaRPr lang="en-US" sz="2100" dirty="0"/>
          </a:p>
          <a:p>
            <a:pPr algn="ctr"/>
            <a:r>
              <a:rPr lang="en-US" sz="2100" dirty="0"/>
              <a:t>Example: Cyclophosphamide         </a:t>
            </a:r>
          </a:p>
          <a:p>
            <a:pPr algn="ctr"/>
            <a:endParaRPr lang="en-US" sz="2100" dirty="0"/>
          </a:p>
          <a:p>
            <a:pPr algn="ctr"/>
            <a:r>
              <a:rPr lang="en-US" sz="2100" dirty="0"/>
              <a:t>10019-0945-01 </a:t>
            </a:r>
          </a:p>
        </p:txBody>
      </p:sp>
      <p:sp>
        <p:nvSpPr>
          <p:cNvPr id="8" name="Left Brace 7">
            <a:extLst>
              <a:ext uri="{FF2B5EF4-FFF2-40B4-BE49-F238E27FC236}">
                <a16:creationId xmlns:a16="http://schemas.microsoft.com/office/drawing/2014/main" id="{79D49600-BF07-47C3-9C31-A58665A1E9EF}"/>
              </a:ext>
            </a:extLst>
          </p:cNvPr>
          <p:cNvSpPr/>
          <p:nvPr/>
        </p:nvSpPr>
        <p:spPr>
          <a:xfrm rot="16200000" flipH="1">
            <a:off x="4493972" y="5870457"/>
            <a:ext cx="252794" cy="651121"/>
          </a:xfrm>
          <a:prstGeom prst="leftBrac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Left Brace 8">
            <a:extLst>
              <a:ext uri="{FF2B5EF4-FFF2-40B4-BE49-F238E27FC236}">
                <a16:creationId xmlns:a16="http://schemas.microsoft.com/office/drawing/2014/main" id="{BD8B80D3-E32A-4424-B355-E3AB9DF926D6}"/>
              </a:ext>
            </a:extLst>
          </p:cNvPr>
          <p:cNvSpPr/>
          <p:nvPr/>
        </p:nvSpPr>
        <p:spPr>
          <a:xfrm rot="16200000" flipH="1">
            <a:off x="5084474" y="5973732"/>
            <a:ext cx="282030" cy="493062"/>
          </a:xfrm>
          <a:prstGeom prst="leftBrac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502EC6F8-B535-4FD3-A88F-70018F77B623}"/>
              </a:ext>
            </a:extLst>
          </p:cNvPr>
          <p:cNvSpPr/>
          <p:nvPr/>
        </p:nvSpPr>
        <p:spPr>
          <a:xfrm>
            <a:off x="4227432" y="5858181"/>
            <a:ext cx="867691" cy="232727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/>
              <a:t>Drug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7CD1717C-1F4B-409F-95DD-49C948E15DB9}"/>
              </a:ext>
            </a:extLst>
          </p:cNvPr>
          <p:cNvSpPr/>
          <p:nvPr/>
        </p:nvSpPr>
        <p:spPr>
          <a:xfrm>
            <a:off x="5117720" y="5883236"/>
            <a:ext cx="867691" cy="227457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/>
              <a:t>Package</a:t>
            </a:r>
          </a:p>
        </p:txBody>
      </p:sp>
      <p:sp>
        <p:nvSpPr>
          <p:cNvPr id="13" name="Left Brace 12">
            <a:extLst>
              <a:ext uri="{FF2B5EF4-FFF2-40B4-BE49-F238E27FC236}">
                <a16:creationId xmlns:a16="http://schemas.microsoft.com/office/drawing/2014/main" id="{B733A762-1B15-415A-9F51-EBE27C8B836C}"/>
              </a:ext>
            </a:extLst>
          </p:cNvPr>
          <p:cNvSpPr/>
          <p:nvPr/>
        </p:nvSpPr>
        <p:spPr>
          <a:xfrm rot="16200000">
            <a:off x="4258001" y="5879091"/>
            <a:ext cx="73617" cy="1282647"/>
          </a:xfrm>
          <a:prstGeom prst="leftBrac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5AAE1FE-9264-48FE-AF10-EBD887D291D9}"/>
              </a:ext>
            </a:extLst>
          </p:cNvPr>
          <p:cNvSpPr/>
          <p:nvPr/>
        </p:nvSpPr>
        <p:spPr>
          <a:xfrm>
            <a:off x="5505048" y="6309435"/>
            <a:ext cx="2119551" cy="19525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9 digit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3FFC0CC-D8C8-48F8-81C8-6780C513A3B7}"/>
              </a:ext>
            </a:extLst>
          </p:cNvPr>
          <p:cNvSpPr/>
          <p:nvPr/>
        </p:nvSpPr>
        <p:spPr>
          <a:xfrm>
            <a:off x="5502469" y="6552327"/>
            <a:ext cx="2569080" cy="174813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11 digit</a:t>
            </a:r>
          </a:p>
        </p:txBody>
      </p:sp>
      <p:sp>
        <p:nvSpPr>
          <p:cNvPr id="16" name="Left Brace 15">
            <a:extLst>
              <a:ext uri="{FF2B5EF4-FFF2-40B4-BE49-F238E27FC236}">
                <a16:creationId xmlns:a16="http://schemas.microsoft.com/office/drawing/2014/main" id="{F29719EF-0807-458D-B435-CCF7AAA04372}"/>
              </a:ext>
            </a:extLst>
          </p:cNvPr>
          <p:cNvSpPr/>
          <p:nvPr/>
        </p:nvSpPr>
        <p:spPr>
          <a:xfrm rot="5400000" flipH="1">
            <a:off x="4248575" y="5830567"/>
            <a:ext cx="285028" cy="1571896"/>
          </a:xfrm>
          <a:prstGeom prst="leftBrac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Left Brace 16">
            <a:extLst>
              <a:ext uri="{FF2B5EF4-FFF2-40B4-BE49-F238E27FC236}">
                <a16:creationId xmlns:a16="http://schemas.microsoft.com/office/drawing/2014/main" id="{CBB3F474-25DA-4FD5-BCFF-1D3D5430D361}"/>
              </a:ext>
            </a:extLst>
          </p:cNvPr>
          <p:cNvSpPr/>
          <p:nvPr/>
        </p:nvSpPr>
        <p:spPr>
          <a:xfrm rot="16200000" flipH="1">
            <a:off x="3778406" y="5806961"/>
            <a:ext cx="252796" cy="752153"/>
          </a:xfrm>
          <a:prstGeom prst="leftBrac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4AA6DD27-12C3-4625-94D1-A10EAE8DA185}"/>
              </a:ext>
            </a:extLst>
          </p:cNvPr>
          <p:cNvSpPr/>
          <p:nvPr/>
        </p:nvSpPr>
        <p:spPr>
          <a:xfrm>
            <a:off x="3298075" y="5858181"/>
            <a:ext cx="867691" cy="232351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/>
              <a:t>Manufacturer</a:t>
            </a:r>
          </a:p>
        </p:txBody>
      </p:sp>
    </p:spTree>
    <p:extLst>
      <p:ext uri="{BB962C8B-B14F-4D97-AF65-F5344CB8AC3E}">
        <p14:creationId xmlns:p14="http://schemas.microsoft.com/office/powerpoint/2010/main" val="928227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8" grpId="1" animBg="1"/>
      <p:bldP spid="9" grpId="0" animBg="1"/>
      <p:bldP spid="9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4" grpId="0" animBg="1"/>
      <p:bldP spid="15" grpId="0" animBg="1"/>
      <p:bldP spid="16" grpId="0" animBg="1"/>
      <p:bldP spid="17" grpId="0" animBg="1"/>
      <p:bldP spid="17" grpId="1" animBg="1"/>
      <p:bldP spid="10" grpId="0" animBg="1"/>
      <p:bldP spid="10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4335032" y="660290"/>
            <a:ext cx="8694821" cy="4445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sz="22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sz="22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sz="22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sz="22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sz="22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sz="22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sz="22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sz="22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76462" y="153304"/>
            <a:ext cx="8341895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solidFill>
                  <a:srgbClr val="000000"/>
                </a:solidFill>
              </a:rPr>
              <a:t>HCPCS Oncology Methods</a:t>
            </a:r>
          </a:p>
        </p:txBody>
      </p:sp>
      <p:sp>
        <p:nvSpPr>
          <p:cNvPr id="9" name="Rectangle 8"/>
          <p:cNvSpPr/>
          <p:nvPr/>
        </p:nvSpPr>
        <p:spPr>
          <a:xfrm>
            <a:off x="5204024" y="5438274"/>
            <a:ext cx="3898233" cy="3924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950" b="1" dirty="0">
                <a:solidFill>
                  <a:schemeClr val="bg1"/>
                </a:solidFill>
                <a:latin typeface="Arial Narrow" panose="020B0606020202030204" pitchFamily="34" charset="0"/>
              </a:rPr>
              <a:t>HCPCS Level II codes</a:t>
            </a:r>
            <a:r>
              <a:rPr lang="en-US" sz="1950" dirty="0">
                <a:solidFill>
                  <a:schemeClr val="bg1"/>
                </a:solidFill>
                <a:latin typeface="Arial Narrow" panose="020B0606020202030204" pitchFamily="34" charset="0"/>
              </a:rPr>
              <a:t>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4E9A301-6857-43AB-99E3-CB34E8BA3F92}"/>
              </a:ext>
            </a:extLst>
          </p:cNvPr>
          <p:cNvSpPr/>
          <p:nvPr/>
        </p:nvSpPr>
        <p:spPr>
          <a:xfrm>
            <a:off x="-336965" y="583524"/>
            <a:ext cx="9336109" cy="15788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dirty="0">
                <a:solidFill>
                  <a:schemeClr val="tx1">
                    <a:lumMod val="50000"/>
                  </a:schemeClr>
                </a:solidFill>
                <a:latin typeface="+mn-lt"/>
              </a:rPr>
              <a:t> Healthcare Common Procedure Coding System (HCPCS): Five digit codes (comprised of one letter 	 </a:t>
            </a:r>
          </a:p>
          <a:p>
            <a:pPr indent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dirty="0">
                <a:solidFill>
                  <a:schemeClr val="tx1">
                    <a:lumMod val="50000"/>
                  </a:schemeClr>
                </a:solidFill>
                <a:latin typeface="+mn-lt"/>
              </a:rPr>
              <a:t> and four numbers) typically used to bill for Medicare Part B ( OR other federally sponsored insurers)</a:t>
            </a:r>
          </a:p>
          <a:p>
            <a:pPr marL="0" marR="0" indent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schemeClr val="tx1">
                  <a:lumMod val="50000"/>
                </a:schemeClr>
              </a:solidFill>
            </a:endParaRPr>
          </a:p>
          <a:p>
            <a:pPr marL="0" marR="0" indent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schemeClr val="tx1">
                  <a:lumMod val="50000"/>
                </a:schemeClr>
              </a:solidFill>
            </a:endParaRPr>
          </a:p>
          <a:p>
            <a:pPr marL="285750" marR="0" indent="-285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dirty="0">
              <a:solidFill>
                <a:schemeClr val="tx1">
                  <a:lumMod val="50000"/>
                </a:schemeClr>
              </a:solidFill>
              <a:latin typeface="Cambria" panose="0204050305040603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DBCF36F-2FBA-4ECA-803F-5E01F93A0EEA}"/>
              </a:ext>
            </a:extLst>
          </p:cNvPr>
          <p:cNvSpPr/>
          <p:nvPr/>
        </p:nvSpPr>
        <p:spPr>
          <a:xfrm>
            <a:off x="289711" y="2696487"/>
            <a:ext cx="2990091" cy="37733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marR="0" indent="-285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All medications in the SEER*Rx database or on the CMS HCPCS Indices were reviewed</a:t>
            </a:r>
          </a:p>
          <a:p>
            <a:pPr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sz="1600" dirty="0">
              <a:solidFill>
                <a:schemeClr val="tx1">
                  <a:lumMod val="50000"/>
                </a:schemeClr>
              </a:solidFill>
              <a:latin typeface="Cambria" panose="0204050305040603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marR="0" indent="-285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Erroneous, duplicate, and clinical trials or experimental only medications  were removed </a:t>
            </a:r>
          </a:p>
          <a:p>
            <a:pPr marL="285750" marR="0" indent="-285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1600" dirty="0">
              <a:solidFill>
                <a:schemeClr val="tx1">
                  <a:lumMod val="50000"/>
                </a:schemeClr>
              </a:solidFill>
              <a:latin typeface="Cambria" panose="0204050305040603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marR="0" indent="-285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 on the file, means the HCPCS is not available (may be an oral medication)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C2F1758-D5CD-4FEB-85DE-C1591D372E6A}"/>
              </a:ext>
            </a:extLst>
          </p:cNvPr>
          <p:cNvSpPr/>
          <p:nvPr/>
        </p:nvSpPr>
        <p:spPr>
          <a:xfrm>
            <a:off x="3422215" y="2786522"/>
            <a:ext cx="2788462" cy="26166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marR="0" indent="-285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Medications were then cross-referenced with commercially available drug databases, Micromedex and Lexicomp to ensure inclusivity of all appropriate chemotherapy agents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5F276DD-E912-467E-99DA-D5DE22BCF901}"/>
              </a:ext>
            </a:extLst>
          </p:cNvPr>
          <p:cNvSpPr/>
          <p:nvPr/>
        </p:nvSpPr>
        <p:spPr>
          <a:xfrm>
            <a:off x="6339877" y="2526274"/>
            <a:ext cx="2644655" cy="35255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marR="0" indent="-285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dirty="0">
              <a:solidFill>
                <a:schemeClr val="tx1">
                  <a:lumMod val="50000"/>
                </a:schemeClr>
              </a:solidFill>
              <a:latin typeface="Cambria" panose="0204050305040603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marR="0" indent="-285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Discontinued medications are included along with a discontinuation date for use in historic analyses</a:t>
            </a:r>
          </a:p>
          <a:p>
            <a:pPr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sz="1600" dirty="0">
              <a:solidFill>
                <a:schemeClr val="tx1">
                  <a:lumMod val="50000"/>
                </a:schemeClr>
              </a:solidFill>
              <a:latin typeface="Cambria" panose="0204050305040603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Each step of this process was validated independently by two pharmacists </a:t>
            </a:r>
          </a:p>
          <a:p>
            <a:pPr marL="285750" marR="0" indent="-285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1600" dirty="0">
              <a:solidFill>
                <a:schemeClr val="tx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B8764DA0-6869-4AE2-BC93-A68E307EEA48}"/>
              </a:ext>
            </a:extLst>
          </p:cNvPr>
          <p:cNvSpPr/>
          <p:nvPr/>
        </p:nvSpPr>
        <p:spPr>
          <a:xfrm>
            <a:off x="289711" y="1711105"/>
            <a:ext cx="2770359" cy="887240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Medications (mostly parenteral) 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AD294582-2ED7-4A76-885D-F6B10647A438}"/>
              </a:ext>
            </a:extLst>
          </p:cNvPr>
          <p:cNvSpPr/>
          <p:nvPr/>
        </p:nvSpPr>
        <p:spPr>
          <a:xfrm>
            <a:off x="3279802" y="1730353"/>
            <a:ext cx="2840342" cy="887240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Validation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3E3C5C22-6B90-4123-BDF3-72E0226E11C7}"/>
              </a:ext>
            </a:extLst>
          </p:cNvPr>
          <p:cNvSpPr/>
          <p:nvPr/>
        </p:nvSpPr>
        <p:spPr>
          <a:xfrm>
            <a:off x="6339877" y="1718798"/>
            <a:ext cx="2644656" cy="887240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Record</a:t>
            </a:r>
          </a:p>
        </p:txBody>
      </p:sp>
    </p:spTree>
    <p:extLst>
      <p:ext uri="{BB962C8B-B14F-4D97-AF65-F5344CB8AC3E}">
        <p14:creationId xmlns:p14="http://schemas.microsoft.com/office/powerpoint/2010/main" val="15695243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4335032" y="660290"/>
            <a:ext cx="8694821" cy="4445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sz="22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sz="22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sz="22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sz="22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sz="22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sz="22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sz="22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sz="22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76462" y="153304"/>
            <a:ext cx="8341895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solidFill>
                  <a:srgbClr val="000000"/>
                </a:solidFill>
              </a:rPr>
              <a:t>NDC Oncology Methods</a:t>
            </a:r>
          </a:p>
        </p:txBody>
      </p:sp>
      <p:sp>
        <p:nvSpPr>
          <p:cNvPr id="9" name="Rectangle 8"/>
          <p:cNvSpPr/>
          <p:nvPr/>
        </p:nvSpPr>
        <p:spPr>
          <a:xfrm>
            <a:off x="5204024" y="5438274"/>
            <a:ext cx="3898233" cy="3924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950" b="1" dirty="0">
                <a:solidFill>
                  <a:schemeClr val="bg1"/>
                </a:solidFill>
                <a:latin typeface="Arial Narrow" panose="020B0606020202030204" pitchFamily="34" charset="0"/>
              </a:rPr>
              <a:t>HCPCS Level II codes</a:t>
            </a:r>
            <a:r>
              <a:rPr lang="en-US" sz="1950" dirty="0">
                <a:solidFill>
                  <a:schemeClr val="bg1"/>
                </a:solidFill>
                <a:latin typeface="Arial Narrow" panose="020B0606020202030204" pitchFamily="34" charset="0"/>
              </a:rPr>
              <a:t>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DBCF36F-2FBA-4ECA-803F-5E01F93A0EEA}"/>
              </a:ext>
            </a:extLst>
          </p:cNvPr>
          <p:cNvSpPr/>
          <p:nvPr/>
        </p:nvSpPr>
        <p:spPr>
          <a:xfrm>
            <a:off x="379164" y="2790572"/>
            <a:ext cx="2925326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/>
              <a:t>The medication NDCs were derived from: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 The US FDA National Drug Code Directory (</a:t>
            </a:r>
            <a:r>
              <a:rPr lang="en-US" sz="1600" u="sng" dirty="0">
                <a:hlinkClick r:id="rId3"/>
              </a:rPr>
              <a:t>https://www.accessdata.fda.gov/scripts/cder/ndc/</a:t>
            </a:r>
            <a:r>
              <a:rPr lang="en-US" sz="1600" dirty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 National Drug Code [NDC] Structured Product Labelling [SPL] Data Elements (</a:t>
            </a:r>
            <a:r>
              <a:rPr lang="en-US" sz="1600" u="sng" dirty="0"/>
              <a:t>NDSE</a:t>
            </a:r>
            <a:r>
              <a:rPr lang="en-US" sz="1600" dirty="0"/>
              <a:t> ) file. 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Historical since 2012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Includes both package (NDC 11) and product (NDC 9)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C2F1758-D5CD-4FEB-85DE-C1591D372E6A}"/>
              </a:ext>
            </a:extLst>
          </p:cNvPr>
          <p:cNvSpPr/>
          <p:nvPr/>
        </p:nvSpPr>
        <p:spPr>
          <a:xfrm>
            <a:off x="3422215" y="2786522"/>
            <a:ext cx="2788462" cy="26166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marR="0" indent="-285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Medications were then cross-referenced with commercially available drug databases, Micromedex and Lexicomp to ensure inclusivity of all appropriate chemotherapy agents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5F276DD-E912-467E-99DA-D5DE22BCF901}"/>
              </a:ext>
            </a:extLst>
          </p:cNvPr>
          <p:cNvSpPr/>
          <p:nvPr/>
        </p:nvSpPr>
        <p:spPr>
          <a:xfrm>
            <a:off x="6339877" y="2526274"/>
            <a:ext cx="2644655" cy="35255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marR="0" indent="-285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dirty="0">
              <a:solidFill>
                <a:schemeClr val="tx1">
                  <a:lumMod val="50000"/>
                </a:schemeClr>
              </a:solidFill>
              <a:latin typeface="Cambria" panose="0204050305040603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marR="0" indent="-285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Discontinued medications are included along with a discontinuation date for use in historic analyses</a:t>
            </a:r>
          </a:p>
          <a:p>
            <a:pPr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sz="1600" dirty="0">
              <a:solidFill>
                <a:schemeClr val="tx1">
                  <a:lumMod val="50000"/>
                </a:schemeClr>
              </a:solidFill>
              <a:latin typeface="Cambria" panose="0204050305040603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Each step of this process was validated independently by two pharmacists</a:t>
            </a:r>
          </a:p>
          <a:p>
            <a:pPr marL="285750" marR="0" indent="-285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1600" dirty="0">
              <a:solidFill>
                <a:schemeClr val="tx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B8764DA0-6869-4AE2-BC93-A68E307EEA48}"/>
              </a:ext>
            </a:extLst>
          </p:cNvPr>
          <p:cNvSpPr/>
          <p:nvPr/>
        </p:nvSpPr>
        <p:spPr>
          <a:xfrm>
            <a:off x="289711" y="1711105"/>
            <a:ext cx="2770359" cy="887240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Medications (mostly oral) 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AD294582-2ED7-4A76-885D-F6B10647A438}"/>
              </a:ext>
            </a:extLst>
          </p:cNvPr>
          <p:cNvSpPr/>
          <p:nvPr/>
        </p:nvSpPr>
        <p:spPr>
          <a:xfrm>
            <a:off x="3279802" y="1730353"/>
            <a:ext cx="2840342" cy="887240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Validation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3E3C5C22-6B90-4123-BDF3-72E0226E11C7}"/>
              </a:ext>
            </a:extLst>
          </p:cNvPr>
          <p:cNvSpPr/>
          <p:nvPr/>
        </p:nvSpPr>
        <p:spPr>
          <a:xfrm>
            <a:off x="6339877" y="1718798"/>
            <a:ext cx="2644656" cy="887240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Record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26D7E18-6527-4111-BD63-5518A18D08B2}"/>
              </a:ext>
            </a:extLst>
          </p:cNvPr>
          <p:cNvSpPr/>
          <p:nvPr/>
        </p:nvSpPr>
        <p:spPr>
          <a:xfrm>
            <a:off x="190571" y="568713"/>
            <a:ext cx="901880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tx1">
                    <a:lumMod val="50000"/>
                  </a:schemeClr>
                </a:solidFill>
                <a:latin typeface="Arial Narrow" panose="020B0606020202030204" pitchFamily="34" charset="0"/>
              </a:rPr>
              <a:t>National Drug Code (NDC): </a:t>
            </a:r>
            <a:r>
              <a:rPr lang="en-US" dirty="0">
                <a:solidFill>
                  <a:schemeClr val="tx1">
                    <a:lumMod val="50000"/>
                  </a:schemeClr>
                </a:solidFill>
                <a:latin typeface="Arial Narrow" panose="020B0606020202030204" pitchFamily="34" charset="0"/>
              </a:rPr>
              <a:t>The universal drug identifier, is comprised of 9 or 11 digits divided into three sections which identify the drug manufacturer, individual chemical entity, and package size(most common in pharmacy claims for oral medications)</a:t>
            </a:r>
          </a:p>
        </p:txBody>
      </p:sp>
    </p:spTree>
    <p:extLst>
      <p:ext uri="{BB962C8B-B14F-4D97-AF65-F5344CB8AC3E}">
        <p14:creationId xmlns:p14="http://schemas.microsoft.com/office/powerpoint/2010/main" val="3775997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0">
            <a:extLst>
              <a:ext uri="{FF2B5EF4-FFF2-40B4-BE49-F238E27FC236}">
                <a16:creationId xmlns:a16="http://schemas.microsoft.com/office/drawing/2014/main" id="{07C14579-D4BE-4E00-BCA3-1E33A87C3A13}"/>
              </a:ext>
            </a:extLst>
          </p:cNvPr>
          <p:cNvSpPr txBox="1">
            <a:spLocks/>
          </p:cNvSpPr>
          <p:nvPr/>
        </p:nvSpPr>
        <p:spPr>
          <a:xfrm>
            <a:off x="-2" y="296273"/>
            <a:ext cx="9144000" cy="696602"/>
          </a:xfrm>
          <a:prstGeom prst="rect">
            <a:avLst/>
          </a:prstGeom>
          <a:solidFill>
            <a:schemeClr val="accent2"/>
          </a:solidFill>
        </p:spPr>
        <p:txBody>
          <a:bodyPr/>
          <a:lstStyle>
            <a:lvl1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2400" b="0" kern="1200">
                <a:solidFill>
                  <a:srgbClr val="123E57"/>
                </a:solidFill>
                <a:latin typeface="+mj-lt"/>
                <a:ea typeface="ＭＳ Ｐゴシック" charset="0"/>
                <a:cs typeface="SapientSansBold"/>
              </a:defRPr>
            </a:lvl1pPr>
            <a:lvl2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700">
                <a:solidFill>
                  <a:schemeClr val="tx2"/>
                </a:solidFill>
                <a:latin typeface="SapientCentroSlab-Light" charset="0"/>
                <a:ea typeface="ＭＳ Ｐゴシック" charset="0"/>
              </a:defRPr>
            </a:lvl2pPr>
            <a:lvl3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700">
                <a:solidFill>
                  <a:schemeClr val="tx2"/>
                </a:solidFill>
                <a:latin typeface="SapientCentroSlab-Light" charset="0"/>
                <a:ea typeface="ＭＳ Ｐゴシック" charset="0"/>
              </a:defRPr>
            </a:lvl3pPr>
            <a:lvl4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700">
                <a:solidFill>
                  <a:schemeClr val="tx2"/>
                </a:solidFill>
                <a:latin typeface="SapientCentroSlab-Light" charset="0"/>
                <a:ea typeface="ＭＳ Ｐゴシック" charset="0"/>
              </a:defRPr>
            </a:lvl4pPr>
            <a:lvl5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700">
                <a:solidFill>
                  <a:schemeClr val="tx2"/>
                </a:solidFill>
                <a:latin typeface="SapientCentroSlab-Light" charset="0"/>
                <a:ea typeface="ＭＳ Ｐゴシック" charset="0"/>
              </a:defRPr>
            </a:lvl5pPr>
            <a:lvl6pPr marL="4572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700">
                <a:solidFill>
                  <a:schemeClr val="tx2"/>
                </a:solidFill>
                <a:latin typeface="SapientCentroSlab-Light" charset="0"/>
                <a:ea typeface="ＭＳ Ｐゴシック" charset="0"/>
              </a:defRPr>
            </a:lvl6pPr>
            <a:lvl7pPr marL="9144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700">
                <a:solidFill>
                  <a:schemeClr val="tx2"/>
                </a:solidFill>
                <a:latin typeface="SapientCentroSlab-Light" charset="0"/>
                <a:ea typeface="ＭＳ Ｐゴシック" charset="0"/>
              </a:defRPr>
            </a:lvl7pPr>
            <a:lvl8pPr marL="13716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700">
                <a:solidFill>
                  <a:schemeClr val="tx2"/>
                </a:solidFill>
                <a:latin typeface="SapientCentroSlab-Light" charset="0"/>
                <a:ea typeface="ＭＳ Ｐゴシック" charset="0"/>
              </a:defRPr>
            </a:lvl8pPr>
            <a:lvl9pPr marL="1828800"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700">
                <a:solidFill>
                  <a:schemeClr val="tx2"/>
                </a:solidFill>
                <a:latin typeface="SapientCentroSlab-Light" charset="0"/>
                <a:ea typeface="ＭＳ Ｐゴシック" charset="0"/>
              </a:defRPr>
            </a:lvl9pPr>
          </a:lstStyle>
          <a:p>
            <a:pPr algn="ctr">
              <a:spcBef>
                <a:spcPts val="3000"/>
              </a:spcBef>
            </a:pPr>
            <a:r>
              <a:rPr lang="en-US" dirty="0">
                <a:solidFill>
                  <a:schemeClr val="bg1"/>
                </a:solidFill>
              </a:rPr>
              <a:t>Features Review</a:t>
            </a:r>
          </a:p>
        </p:txBody>
      </p:sp>
      <p:pic>
        <p:nvPicPr>
          <p:cNvPr id="6" name="Picture 5" descr="Category:Drug icons - Wikimedia Commons">
            <a:extLst>
              <a:ext uri="{FF2B5EF4-FFF2-40B4-BE49-F238E27FC236}">
                <a16:creationId xmlns:a16="http://schemas.microsoft.com/office/drawing/2014/main" id="{E4516CEC-66DB-4F7C-8495-9E9C5B496D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758311">
            <a:off x="362614" y="-231290"/>
            <a:ext cx="1751727" cy="175172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4047BD6B-CD80-4E13-A470-4687C3C8529D}"/>
              </a:ext>
            </a:extLst>
          </p:cNvPr>
          <p:cNvSpPr/>
          <p:nvPr/>
        </p:nvSpPr>
        <p:spPr>
          <a:xfrm>
            <a:off x="229157" y="296273"/>
            <a:ext cx="2594251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000" dirty="0">
                <a:solidFill>
                  <a:schemeClr val="tx1">
                    <a:lumMod val="50000"/>
                  </a:schemeClr>
                </a:solidFill>
                <a:latin typeface="Bernard MT Condensed" panose="02050806060905020404" pitchFamily="18" charset="0"/>
              </a:rPr>
              <a:t>CanMED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6089F1C-55BB-4C7F-8929-31A47E41F1E8}"/>
              </a:ext>
            </a:extLst>
          </p:cNvPr>
          <p:cNvSpPr txBox="1"/>
          <p:nvPr/>
        </p:nvSpPr>
        <p:spPr>
          <a:xfrm>
            <a:off x="870012" y="1606858"/>
            <a:ext cx="7581530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chemeClr val="tx1">
                    <a:lumMod val="50000"/>
                  </a:schemeClr>
                </a:solidFill>
              </a:rPr>
              <a:t>Features to be added shortly: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200" dirty="0">
                <a:solidFill>
                  <a:schemeClr val="tx1">
                    <a:lumMod val="50000"/>
                  </a:schemeClr>
                </a:solidFill>
              </a:rPr>
              <a:t>Data Export Feature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200" dirty="0">
                <a:solidFill>
                  <a:schemeClr val="tx1">
                    <a:lumMod val="50000"/>
                  </a:schemeClr>
                </a:solidFill>
              </a:rPr>
              <a:t>Drug Name (Field </a:t>
            </a:r>
            <a:r>
              <a:rPr lang="en-US" sz="2200" dirty="0" err="1">
                <a:solidFill>
                  <a:schemeClr val="tx1">
                    <a:lumMod val="50000"/>
                  </a:schemeClr>
                </a:solidFill>
              </a:rPr>
              <a:t>Autopopulation</a:t>
            </a:r>
            <a:r>
              <a:rPr lang="en-US" sz="2200" dirty="0">
                <a:solidFill>
                  <a:schemeClr val="tx1">
                    <a:lumMod val="50000"/>
                  </a:schemeClr>
                </a:solidFill>
              </a:rPr>
              <a:t>)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200" dirty="0">
                <a:solidFill>
                  <a:schemeClr val="tx1">
                    <a:lumMod val="50000"/>
                  </a:schemeClr>
                </a:solidFill>
              </a:rPr>
              <a:t>Drop down box for Drug Class Selection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200" dirty="0">
                <a:solidFill>
                  <a:schemeClr val="tx1">
                    <a:lumMod val="50000"/>
                  </a:schemeClr>
                </a:solidFill>
              </a:rPr>
              <a:t>Papers to be submitted shortly to JNCI</a:t>
            </a:r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en-US" sz="2200" dirty="0">
                <a:solidFill>
                  <a:schemeClr val="tx1">
                    <a:lumMod val="50000"/>
                  </a:schemeClr>
                </a:solidFill>
              </a:rPr>
              <a:t>HCPCS methods</a:t>
            </a:r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en-US" sz="2200" dirty="0">
                <a:solidFill>
                  <a:schemeClr val="tx1">
                    <a:lumMod val="50000"/>
                  </a:schemeClr>
                </a:solidFill>
              </a:rPr>
              <a:t>NDC Methods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en-US" sz="2200" dirty="0">
              <a:solidFill>
                <a:schemeClr val="tx1">
                  <a:lumMod val="50000"/>
                </a:schemeClr>
              </a:solidFill>
            </a:endParaRPr>
          </a:p>
          <a:p>
            <a:r>
              <a:rPr lang="en-US" sz="2200" dirty="0">
                <a:solidFill>
                  <a:schemeClr val="tx1">
                    <a:lumMod val="50000"/>
                  </a:schemeClr>
                </a:solidFill>
              </a:rPr>
              <a:t>Data Updates:</a:t>
            </a:r>
          </a:p>
          <a:p>
            <a:pPr lvl="1"/>
            <a:r>
              <a:rPr lang="en-US" sz="2200" dirty="0">
                <a:solidFill>
                  <a:schemeClr val="tx1">
                    <a:lumMod val="50000"/>
                  </a:schemeClr>
                </a:solidFill>
              </a:rPr>
              <a:t>NDC: Monthly</a:t>
            </a:r>
          </a:p>
          <a:p>
            <a:pPr lvl="1"/>
            <a:r>
              <a:rPr lang="en-US" sz="2200" dirty="0">
                <a:solidFill>
                  <a:schemeClr val="tx1">
                    <a:lumMod val="50000"/>
                  </a:schemeClr>
                </a:solidFill>
              </a:rPr>
              <a:t>HCPCS: Yearly</a:t>
            </a:r>
          </a:p>
        </p:txBody>
      </p:sp>
    </p:spTree>
    <p:extLst>
      <p:ext uri="{BB962C8B-B14F-4D97-AF65-F5344CB8AC3E}">
        <p14:creationId xmlns:p14="http://schemas.microsoft.com/office/powerpoint/2010/main" val="2738477103"/>
      </p:ext>
    </p:extLst>
  </p:cSld>
  <p:clrMapOvr>
    <a:masterClrMapping/>
  </p:clrMapOvr>
</p:sld>
</file>

<file path=ppt/theme/theme1.xml><?xml version="1.0" encoding="utf-8"?>
<a:theme xmlns:a="http://schemas.openxmlformats.org/drawingml/2006/main" name="NCI PPT Template 4x3 GRAY">
  <a:themeElements>
    <a:clrScheme name="NCI Colors Theme">
      <a:dk1>
        <a:srgbClr val="606060"/>
      </a:dk1>
      <a:lt1>
        <a:srgbClr val="FFFFFF"/>
      </a:lt1>
      <a:dk2>
        <a:srgbClr val="BB0E3D"/>
      </a:dk2>
      <a:lt2>
        <a:srgbClr val="FFFFFF"/>
      </a:lt2>
      <a:accent1>
        <a:srgbClr val="BB0E3D"/>
      </a:accent1>
      <a:accent2>
        <a:srgbClr val="606060"/>
      </a:accent2>
      <a:accent3>
        <a:srgbClr val="123E57"/>
      </a:accent3>
      <a:accent4>
        <a:srgbClr val="2A71A5"/>
      </a:accent4>
      <a:accent5>
        <a:srgbClr val="178DA9"/>
      </a:accent5>
      <a:accent6>
        <a:srgbClr val="009999"/>
      </a:accent6>
      <a:hlink>
        <a:srgbClr val="3F54C9"/>
      </a:hlink>
      <a:folHlink>
        <a:srgbClr val="60606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10478</TotalTime>
  <Words>722</Words>
  <Application>Microsoft Office PowerPoint</Application>
  <PresentationFormat>On-screen Show (4:3)</PresentationFormat>
  <Paragraphs>136</Paragraphs>
  <Slides>12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5" baseType="lpstr">
      <vt:lpstr>ＭＳ Ｐゴシック</vt:lpstr>
      <vt:lpstr>Arial</vt:lpstr>
      <vt:lpstr>Arial Narrow</vt:lpstr>
      <vt:lpstr>Bernard MT Condensed</vt:lpstr>
      <vt:lpstr>Calibri</vt:lpstr>
      <vt:lpstr>Cambria</vt:lpstr>
      <vt:lpstr>Sapient Centro Slab</vt:lpstr>
      <vt:lpstr>SapientCentroSlab-Light</vt:lpstr>
      <vt:lpstr>SapientSansBold</vt:lpstr>
      <vt:lpstr>SapientSansRegular</vt:lpstr>
      <vt:lpstr>Times New Roman</vt:lpstr>
      <vt:lpstr>Wingdings</vt:lpstr>
      <vt:lpstr>NCI PPT Template 4x3 GRAY</vt:lpstr>
      <vt:lpstr>Treatment-Related Tools for Cancer Surveillance and Research:  The Observational Research in Oncology Toolbox and SEER*Rx</vt:lpstr>
      <vt:lpstr>     Observational Research in Oncology Toolbox</vt:lpstr>
      <vt:lpstr>Methods</vt:lpstr>
      <vt:lpstr>Methods</vt:lpstr>
      <vt:lpstr>Drug Categories</vt:lpstr>
      <vt:lpstr>Use of Medication Coding Ontologies in Observational Research </vt:lpstr>
      <vt:lpstr>PowerPoint Presentation</vt:lpstr>
      <vt:lpstr>PowerPoint Presentation</vt:lpstr>
      <vt:lpstr>PowerPoint Presentation</vt:lpstr>
      <vt:lpstr>SEER*Rx Updates</vt:lpstr>
      <vt:lpstr>Thank you our great team!  Acknowledgements: Valentina Petkov Andrew Grothen Bradley Ohm Sean Brennan Lynne Penberthy Clara Lam Angela Mariotto Joan Warren Lindsey Enewold Annie Noone Dolly Penn </vt:lpstr>
      <vt:lpstr>PowerPoint Presentation</vt:lpstr>
    </vt:vector>
  </TitlesOfParts>
  <Company>Sapient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Sapient</dc:creator>
  <cp:lastModifiedBy>Rivera, Donna (NIH/NCI) [E]</cp:lastModifiedBy>
  <cp:revision>220</cp:revision>
  <cp:lastPrinted>2017-06-14T15:25:55Z</cp:lastPrinted>
  <dcterms:created xsi:type="dcterms:W3CDTF">2013-05-02T18:01:03Z</dcterms:created>
  <dcterms:modified xsi:type="dcterms:W3CDTF">2018-06-08T13:38:00Z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Jive_LatestUserAccountName">
    <vt:lpwstr>ctompk</vt:lpwstr>
  </property>
  <property fmtid="{D5CDD505-2E9C-101B-9397-08002B2CF9AE}" pid="3" name="Offisync_UpdateToken">
    <vt:lpwstr>6</vt:lpwstr>
  </property>
  <property fmtid="{D5CDD505-2E9C-101B-9397-08002B2CF9AE}" pid="4" name="Jive_VersionGuid">
    <vt:lpwstr>52528687-c425-4c02-aa36-9dee618be8dc</vt:lpwstr>
  </property>
  <property fmtid="{D5CDD505-2E9C-101B-9397-08002B2CF9AE}" pid="5" name="Offisync_ProviderInitializationData">
    <vt:lpwstr>https://vox.sapient.com</vt:lpwstr>
  </property>
  <property fmtid="{D5CDD505-2E9C-101B-9397-08002B2CF9AE}" pid="6" name="Offisync_ServerID">
    <vt:lpwstr>2a760b3e-54a5-418b-9dd9-555cd32dea45</vt:lpwstr>
  </property>
  <property fmtid="{D5CDD505-2E9C-101B-9397-08002B2CF9AE}" pid="7" name="Offisync_UniqueId">
    <vt:lpwstr>79519</vt:lpwstr>
  </property>
</Properties>
</file>