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sldIdLst>
    <p:sldId id="256" r:id="rId2"/>
    <p:sldId id="283" r:id="rId3"/>
    <p:sldId id="269" r:id="rId4"/>
    <p:sldId id="284" r:id="rId5"/>
    <p:sldId id="267" r:id="rId6"/>
    <p:sldId id="285" r:id="rId7"/>
    <p:sldId id="274" r:id="rId8"/>
    <p:sldId id="280" r:id="rId9"/>
    <p:sldId id="270" r:id="rId10"/>
    <p:sldId id="271" r:id="rId11"/>
    <p:sldId id="281" r:id="rId12"/>
  </p:sldIdLst>
  <p:sldSz cx="9144000" cy="5143500" type="screen16x9"/>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8" autoAdjust="0"/>
    <p:restoredTop sz="86538" autoAdjust="0"/>
  </p:normalViewPr>
  <p:slideViewPr>
    <p:cSldViewPr>
      <p:cViewPr varScale="1">
        <p:scale>
          <a:sx n="98" d="100"/>
          <a:sy n="98" d="100"/>
        </p:scale>
        <p:origin x="-90" y="-168"/>
      </p:cViewPr>
      <p:guideLst>
        <p:guide orient="horz" pos="1620"/>
        <p:guide pos="2880"/>
      </p:guideLst>
    </p:cSldViewPr>
  </p:slideViewPr>
  <p:outlineViewPr>
    <p:cViewPr>
      <p:scale>
        <a:sx n="33" d="100"/>
        <a:sy n="33" d="100"/>
      </p:scale>
      <p:origin x="42" y="373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A8ADFD5B-A66C-449C-B6E8-FB716D07777D}" type="datetimeFigureOut">
              <a:rPr lang="en-US" smtClean="0"/>
              <a:pPr/>
              <a:t>5/15/2013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rtlCol="0" anchor="ctr"/>
          <a:lstStyle>
            <a:extLst/>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CA5D3BF3-D352-46FC-8343-31F56E6730E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dirty="0"/>
          </a:p>
        </p:txBody>
      </p:sp>
      <p:sp>
        <p:nvSpPr>
          <p:cNvPr id="4" name="Rectangle 3"/>
          <p:cNvSpPr>
            <a:spLocks noGrp="1"/>
          </p:cNvSpPr>
          <p:nvPr>
            <p:ph type="sldNum" sz="quarter" idx="10"/>
          </p:nvPr>
        </p:nvSpPr>
        <p:spPr/>
        <p:txBody>
          <a:bodyPr/>
          <a:lstStyle>
            <a:extLst/>
          </a:lstStyle>
          <a:p>
            <a:fld id="{CA5D3BF3-D352-46FC-8343-31F56E6730E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a:p>
        </p:txBody>
      </p:sp>
      <p:sp>
        <p:nvSpPr>
          <p:cNvPr id="4" name="Rectangle 3"/>
          <p:cNvSpPr>
            <a:spLocks noGrp="1"/>
          </p:cNvSpPr>
          <p:nvPr>
            <p:ph type="sldNum" sz="quarter" idx="10"/>
          </p:nvPr>
        </p:nvSpPr>
        <p:spPr/>
        <p:txBody>
          <a:bodyPr/>
          <a:lstStyle>
            <a:extLst/>
          </a:lstStyle>
          <a:p>
            <a:fld id="{CA5D3BF3-D352-46FC-8343-31F56E6730E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a:p>
        </p:txBody>
      </p:sp>
      <p:sp>
        <p:nvSpPr>
          <p:cNvPr id="4" name="Rectangle 3"/>
          <p:cNvSpPr>
            <a:spLocks noGrp="1"/>
          </p:cNvSpPr>
          <p:nvPr>
            <p:ph type="sldNum" sz="quarter" idx="10"/>
          </p:nvPr>
        </p:nvSpPr>
        <p:spPr/>
        <p:txBody>
          <a:bodyPr/>
          <a:lstStyle>
            <a:extLst/>
          </a:lstStyle>
          <a:p>
            <a:fld id="{CA5D3BF3-D352-46FC-8343-31F56E6730EA}"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5D3BF3-D352-46FC-8343-31F56E6730E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dirty="0"/>
          </a:p>
        </p:txBody>
      </p:sp>
      <p:sp>
        <p:nvSpPr>
          <p:cNvPr id="4" name="Rectangle 3"/>
          <p:cNvSpPr>
            <a:spLocks noGrp="1"/>
          </p:cNvSpPr>
          <p:nvPr>
            <p:ph type="sldNum" sz="quarter" idx="10"/>
          </p:nvPr>
        </p:nvSpPr>
        <p:spPr/>
        <p:txBody>
          <a:bodyPr/>
          <a:lstStyle>
            <a:extLst/>
          </a:lstStyle>
          <a:p>
            <a:fld id="{CA5D3BF3-D352-46FC-8343-31F56E6730E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r>
              <a:rPr lang="en-US" dirty="0" smtClean="0"/>
              <a:t>SEER*DMS submits the</a:t>
            </a:r>
            <a:r>
              <a:rPr lang="en-US" baseline="0" dirty="0" smtClean="0"/>
              <a:t> address to the geo-coder whenever there is a change to one of the address fields.   If a single perfect match is found, the coder will not need to do any further coding or review.  The geo-spatial fields will be set (latitude, longitude, census tracts, etc).   If a single “possible” match is returned, the geo-spatial fields will also be set.   The system will indicate that the address requires review.</a:t>
            </a:r>
            <a:endParaRPr lang="en-US" dirty="0"/>
          </a:p>
        </p:txBody>
      </p:sp>
      <p:sp>
        <p:nvSpPr>
          <p:cNvPr id="4" name="Rectangle 3"/>
          <p:cNvSpPr>
            <a:spLocks noGrp="1"/>
          </p:cNvSpPr>
          <p:nvPr>
            <p:ph type="sldNum" sz="quarter" idx="10"/>
          </p:nvPr>
        </p:nvSpPr>
        <p:spPr/>
        <p:txBody>
          <a:bodyPr/>
          <a:lstStyle>
            <a:extLst/>
          </a:lstStyle>
          <a:p>
            <a:fld id="{CA5D3BF3-D352-46FC-8343-31F56E6730E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a:p>
        </p:txBody>
      </p:sp>
      <p:sp>
        <p:nvSpPr>
          <p:cNvPr id="4" name="Rectangle 3"/>
          <p:cNvSpPr>
            <a:spLocks noGrp="1"/>
          </p:cNvSpPr>
          <p:nvPr>
            <p:ph type="sldNum" sz="quarter" idx="10"/>
          </p:nvPr>
        </p:nvSpPr>
        <p:spPr/>
        <p:txBody>
          <a:bodyPr/>
          <a:lstStyle>
            <a:extLst/>
          </a:lstStyle>
          <a:p>
            <a:fld id="{CA5D3BF3-D352-46FC-8343-31F56E6730E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dirty="0"/>
          </a:p>
        </p:txBody>
      </p:sp>
      <p:sp>
        <p:nvSpPr>
          <p:cNvPr id="4" name="Rectangle 3"/>
          <p:cNvSpPr>
            <a:spLocks noGrp="1"/>
          </p:cNvSpPr>
          <p:nvPr>
            <p:ph type="sldNum" sz="quarter" idx="10"/>
          </p:nvPr>
        </p:nvSpPr>
        <p:spPr/>
        <p:txBody>
          <a:bodyPr/>
          <a:lstStyle>
            <a:extLst/>
          </a:lstStyle>
          <a:p>
            <a:fld id="{CA5D3BF3-D352-46FC-8343-31F56E6730E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a:p>
        </p:txBody>
      </p:sp>
      <p:sp>
        <p:nvSpPr>
          <p:cNvPr id="4" name="Rectangle 3"/>
          <p:cNvSpPr>
            <a:spLocks noGrp="1"/>
          </p:cNvSpPr>
          <p:nvPr>
            <p:ph type="sldNum" sz="quarter" idx="10"/>
          </p:nvPr>
        </p:nvSpPr>
        <p:spPr/>
        <p:txBody>
          <a:bodyPr/>
          <a:lstStyle>
            <a:extLst/>
          </a:lstStyle>
          <a:p>
            <a:fld id="{CA5D3BF3-D352-46FC-8343-31F56E6730E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Search - submits</a:t>
            </a:r>
            <a:r>
              <a:rPr lang="en-US" baseline="0" dirty="0" smtClean="0"/>
              <a:t> the address to the </a:t>
            </a:r>
            <a:r>
              <a:rPr lang="en-US" dirty="0" smtClean="0"/>
              <a:t>NAACCR </a:t>
            </a:r>
            <a:r>
              <a:rPr lang="en-US" dirty="0" err="1" smtClean="0"/>
              <a:t>geocoder</a:t>
            </a:r>
            <a:r>
              <a:rPr lang="en-US" dirty="0" smtClean="0"/>
              <a:t>.</a:t>
            </a:r>
            <a:r>
              <a:rPr lang="en-US" baseline="0" dirty="0" smtClean="0"/>
              <a:t>   “Address Found” is displayed if the geo-coder found an exact match to a full address.   If one or more possible matches are returned by the geo-coder, “review results” is displayed.    Click the search link to view the addresses returned by the </a:t>
            </a:r>
            <a:r>
              <a:rPr lang="en-US" baseline="0" dirty="0" err="1" smtClean="0"/>
              <a:t>geocoder</a:t>
            </a:r>
            <a:r>
              <a:rPr lang="en-US" baseline="0" dirty="0" smtClean="0"/>
              <a:t>.</a:t>
            </a:r>
            <a:endParaRPr lang="en-US" dirty="0" smtClean="0"/>
          </a:p>
          <a:p>
            <a:endParaRPr lang="en-US" dirty="0"/>
          </a:p>
        </p:txBody>
      </p:sp>
      <p:sp>
        <p:nvSpPr>
          <p:cNvPr id="4" name="Rectangle 3"/>
          <p:cNvSpPr>
            <a:spLocks noGrp="1"/>
          </p:cNvSpPr>
          <p:nvPr>
            <p:ph type="sldNum" sz="quarter" idx="10"/>
          </p:nvPr>
        </p:nvSpPr>
        <p:spPr/>
        <p:txBody>
          <a:bodyPr/>
          <a:lstStyle>
            <a:extLst/>
          </a:lstStyle>
          <a:p>
            <a:fld id="{CA5D3BF3-D352-46FC-8343-31F56E6730E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a:p>
        </p:txBody>
      </p:sp>
      <p:sp>
        <p:nvSpPr>
          <p:cNvPr id="4" name="Rectangle 3"/>
          <p:cNvSpPr>
            <a:spLocks noGrp="1"/>
          </p:cNvSpPr>
          <p:nvPr>
            <p:ph type="sldNum" sz="quarter" idx="10"/>
          </p:nvPr>
        </p:nvSpPr>
        <p:spPr/>
        <p:txBody>
          <a:bodyPr/>
          <a:lstStyle>
            <a:extLst/>
          </a:lstStyle>
          <a:p>
            <a:fld id="{CA5D3BF3-D352-46FC-8343-31F56E6730E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a:xfrm>
            <a:off x="0" y="4478274"/>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0" name="Rectangle 9"/>
          <p:cNvSpPr/>
          <p:nvPr/>
        </p:nvSpPr>
        <p:spPr>
          <a:xfrm>
            <a:off x="-9144" y="4539996"/>
            <a:ext cx="2249424"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1" name="Rectangle 10"/>
          <p:cNvSpPr/>
          <p:nvPr/>
        </p:nvSpPr>
        <p:spPr>
          <a:xfrm>
            <a:off x="2359152" y="4533138"/>
            <a:ext cx="6784848"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9" name="Subtitle 8"/>
          <p:cNvSpPr>
            <a:spLocks noGrp="1"/>
          </p:cNvSpPr>
          <p:nvPr>
            <p:ph type="subTitle" idx="1"/>
          </p:nvPr>
        </p:nvSpPr>
        <p:spPr>
          <a:xfrm>
            <a:off x="2362200" y="4537528"/>
            <a:ext cx="6515100" cy="514350"/>
          </a:xfrm>
        </p:spPr>
        <p:txBody>
          <a:bodyPr anchor="ctr"/>
          <a:lstStyle>
            <a:lvl1pPr marL="0" indent="0" algn="l">
              <a:buNone/>
              <a:defRPr sz="28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dirty="0"/>
          </a:p>
        </p:txBody>
      </p:sp>
      <p:sp>
        <p:nvSpPr>
          <p:cNvPr id="28" name="Date Placeholder 27"/>
          <p:cNvSpPr>
            <a:spLocks noGrp="1"/>
          </p:cNvSpPr>
          <p:nvPr>
            <p:ph type="dt" sz="half" idx="10"/>
          </p:nvPr>
        </p:nvSpPr>
        <p:spPr>
          <a:xfrm>
            <a:off x="76200" y="4551524"/>
            <a:ext cx="2057400" cy="514350"/>
          </a:xfrm>
        </p:spPr>
        <p:txBody>
          <a:bodyPr>
            <a:noAutofit/>
          </a:bodyPr>
          <a:lstStyle>
            <a:lvl1pPr algn="ctr">
              <a:defRPr sz="2000">
                <a:solidFill>
                  <a:srgbClr val="FFFFFF"/>
                </a:solidFill>
              </a:defRPr>
            </a:lvl1pPr>
            <a:extLst/>
          </a:lstStyle>
          <a:p>
            <a:pPr algn="ctr"/>
            <a:fld id="{047E157E-8DCB-4F70-A0AF-5EB586A91DD4}" type="datetime1">
              <a:rPr lang="en-US" smtClean="0">
                <a:solidFill>
                  <a:srgbClr val="FFFFFF"/>
                </a:solidFill>
              </a:rPr>
              <a:pPr algn="ctr"/>
              <a:t>5/15/2013</a:t>
            </a:fld>
            <a:endParaRPr lang="en-US" sz="2000" dirty="0">
              <a:solidFill>
                <a:srgbClr val="FFFFFF"/>
              </a:solidFill>
            </a:endParaRPr>
          </a:p>
        </p:txBody>
      </p:sp>
      <p:sp>
        <p:nvSpPr>
          <p:cNvPr id="17" name="Footer Placeholder 16"/>
          <p:cNvSpPr>
            <a:spLocks noGrp="1"/>
          </p:cNvSpPr>
          <p:nvPr>
            <p:ph type="ftr" sz="quarter" idx="11"/>
          </p:nvPr>
        </p:nvSpPr>
        <p:spPr>
          <a:xfrm>
            <a:off x="2085393" y="177404"/>
            <a:ext cx="5867400" cy="273844"/>
          </a:xfrm>
        </p:spPr>
        <p:txBody>
          <a:bodyPr/>
          <a:lstStyle>
            <a:lvl1pPr algn="r">
              <a:defRPr>
                <a:solidFill>
                  <a:schemeClr val="tx2"/>
                </a:solidFill>
              </a:defRPr>
            </a:lvl1pPr>
            <a:extLst/>
          </a:lstStyle>
          <a:p>
            <a:pPr algn="r"/>
            <a:endParaRPr lang="en-US" dirty="0">
              <a:solidFill>
                <a:schemeClr val="tx2"/>
              </a:solidFill>
            </a:endParaRPr>
          </a:p>
        </p:txBody>
      </p:sp>
      <p:sp>
        <p:nvSpPr>
          <p:cNvPr id="29" name="Slide Number Placeholder 28"/>
          <p:cNvSpPr>
            <a:spLocks noGrp="1"/>
          </p:cNvSpPr>
          <p:nvPr>
            <p:ph type="sldNum" sz="quarter" idx="12"/>
          </p:nvPr>
        </p:nvSpPr>
        <p:spPr>
          <a:xfrm>
            <a:off x="8001000" y="171450"/>
            <a:ext cx="838200" cy="285750"/>
          </a:xfrm>
        </p:spPr>
        <p:txBody>
          <a:bodyPr/>
          <a:lstStyle>
            <a:lvl1pPr>
              <a:defRPr>
                <a:solidFill>
                  <a:schemeClr val="tx2"/>
                </a:solidFill>
              </a:defRPr>
            </a:lvl1pPr>
            <a:extLst/>
          </a:lstStyle>
          <a:p>
            <a:fld id="{8F82E0A0-C266-4798-8C8F-B9F91E9DA37E}" type="slidenum">
              <a:rPr lang="en-US" smtClean="0">
                <a:solidFill>
                  <a:schemeClr val="tx2"/>
                </a:solidFill>
              </a:rPr>
              <a:pPr/>
              <a:t>‹#›</a:t>
            </a:fld>
            <a:endParaRPr lang="en-US" dirty="0">
              <a:solidFill>
                <a:schemeClr val="tx2"/>
              </a:solidFill>
            </a:endParaRPr>
          </a:p>
        </p:txBody>
      </p:sp>
      <p:sp>
        <p:nvSpPr>
          <p:cNvPr id="12" name="Rectangle 11"/>
          <p:cNvSpPr>
            <a:spLocks noGrp="1"/>
          </p:cNvSpPr>
          <p:nvPr>
            <p:ph type="title"/>
          </p:nvPr>
        </p:nvSpPr>
        <p:spPr>
          <a:xfrm>
            <a:off x="2362200" y="2343150"/>
            <a:ext cx="6477000" cy="2038350"/>
          </a:xfrm>
        </p:spPr>
        <p:txBody>
          <a:bodyPr rtlCol="0" anchor="b"/>
          <a:lstStyle>
            <a:lvl1pPr>
              <a:defRPr cap="all" baseline="0"/>
            </a:lvl1pPr>
            <a:extLst/>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extLst/>
          </a:lstStyle>
          <a:p>
            <a:r>
              <a:rPr lang="en-US" smtClean="0"/>
              <a:t>Click to edit Master title style</a:t>
            </a:r>
            <a:endParaRPr lang="en-US" dirty="0"/>
          </a:p>
        </p:txBody>
      </p:sp>
      <p:sp>
        <p:nvSpPr>
          <p:cNvPr id="3" name="Rectangle 2"/>
          <p:cNvSpPr>
            <a:spLocks noGrp="1"/>
          </p:cNvSpPr>
          <p:nvPr>
            <p:ph type="dt" sz="half" idx="10"/>
          </p:nvPr>
        </p:nvSpPr>
        <p:spPr/>
        <p:txBody>
          <a:bodyPr/>
          <a:lstStyle>
            <a:extLst/>
          </a:lstStyle>
          <a:p>
            <a:fld id="{E4606EA6-EFEA-4C30-9264-4F9291A5780D}" type="datetime1">
              <a:rPr lang="en-US" smtClean="0"/>
              <a:pPr/>
              <a:t>5/15/2013</a:t>
            </a:fld>
            <a:endParaRPr lang="en-US"/>
          </a:p>
        </p:txBody>
      </p:sp>
      <p:sp>
        <p:nvSpPr>
          <p:cNvPr id="4" name="Rectangle 3"/>
          <p:cNvSpPr>
            <a:spLocks noGrp="1"/>
          </p:cNvSpPr>
          <p:nvPr>
            <p:ph type="ftr" sz="quarter" idx="11"/>
          </p:nvPr>
        </p:nvSpPr>
        <p:spPr/>
        <p:txBody>
          <a:bodyPr/>
          <a:lstStyle>
            <a:extLst/>
          </a:lstStyle>
          <a:p>
            <a:endParaRPr lang="en-US"/>
          </a:p>
        </p:txBody>
      </p:sp>
      <p:sp>
        <p:nvSpPr>
          <p:cNvPr id="5" name="Rectangle 4"/>
          <p:cNvSpPr>
            <a:spLocks noGrp="1"/>
          </p:cNvSpPr>
          <p:nvPr>
            <p:ph type="sldNum" sz="quarter" idx="12"/>
          </p:nvPr>
        </p:nvSpPr>
        <p:spPr/>
        <p:txBody>
          <a:bodyPr/>
          <a:lstStyle>
            <a:extLst/>
          </a:lstStyle>
          <a:p>
            <a:pPr algn="ctr"/>
            <a:fld id="{8F82E0A0-C266-4798-8C8F-B9F91E9DA37E}" type="slidenum">
              <a:rPr lang="en-US" sz="1400" b="1" smtClean="0">
                <a:solidFill>
                  <a:srgbClr val="FFFFFF"/>
                </a:solidFill>
              </a:rPr>
              <a:pPr algn="ctr"/>
              <a:t>‹#›</a:t>
            </a:fld>
            <a:endParaRPr lang="en-US"/>
          </a:p>
        </p:txBody>
      </p:sp>
      <p:sp>
        <p:nvSpPr>
          <p:cNvPr id="7" name="Rectangle 6"/>
          <p:cNvSpPr>
            <a:spLocks noGrp="1"/>
          </p:cNvSpPr>
          <p:nvPr>
            <p:ph sz="quarter" idx="13"/>
          </p:nvPr>
        </p:nvSpPr>
        <p:spPr>
          <a:xfrm>
            <a:off x="609600" y="1352550"/>
            <a:ext cx="8153400" cy="32766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057400"/>
            <a:ext cx="7123113" cy="1254919"/>
          </a:xfrm>
        </p:spPr>
        <p:txBody>
          <a:bodyPr anchor="t"/>
          <a:lstStyle>
            <a:lvl1pPr>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7" name="Rectangle 6"/>
          <p:cNvSpPr/>
          <p:nvPr/>
        </p:nvSpPr>
        <p:spPr>
          <a:xfrm>
            <a:off x="0" y="1143000"/>
            <a:ext cx="9144000" cy="8572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8" name="Rectangle 7"/>
          <p:cNvSpPr/>
          <p:nvPr/>
        </p:nvSpPr>
        <p:spPr>
          <a:xfrm>
            <a:off x="0" y="1200150"/>
            <a:ext cx="1295400" cy="7429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9" name="Rectangle 8"/>
          <p:cNvSpPr/>
          <p:nvPr/>
        </p:nvSpPr>
        <p:spPr>
          <a:xfrm>
            <a:off x="1371600" y="1200150"/>
            <a:ext cx="7772400" cy="7429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 name="Title 1"/>
          <p:cNvSpPr>
            <a:spLocks noGrp="1"/>
          </p:cNvSpPr>
          <p:nvPr>
            <p:ph type="title" hasCustomPrompt="1"/>
          </p:nvPr>
        </p:nvSpPr>
        <p:spPr>
          <a:xfrm>
            <a:off x="1371600" y="1200150"/>
            <a:ext cx="7620000" cy="742950"/>
          </a:xfrm>
        </p:spPr>
        <p:txBody>
          <a:bodyPr/>
          <a:lstStyle>
            <a:lvl1pPr algn="l">
              <a:buNone/>
              <a:defRPr sz="4400" b="0" cap="none">
                <a:solidFill>
                  <a:srgbClr val="FFFFFF"/>
                </a:solidFill>
              </a:defRPr>
            </a:lvl1pPr>
            <a:extLst/>
          </a:lstStyle>
          <a:p>
            <a:r>
              <a:rPr lang="en-US" dirty="0" smtClean="0"/>
              <a:t>Click to edit master title style</a:t>
            </a:r>
            <a:endParaRPr lang="en-US" dirty="0"/>
          </a:p>
        </p:txBody>
      </p:sp>
      <p:sp>
        <p:nvSpPr>
          <p:cNvPr id="12" name="Date Placeholder 11"/>
          <p:cNvSpPr>
            <a:spLocks noGrp="1"/>
          </p:cNvSpPr>
          <p:nvPr>
            <p:ph type="dt" sz="half" idx="10"/>
          </p:nvPr>
        </p:nvSpPr>
        <p:spPr/>
        <p:txBody>
          <a:bodyPr/>
          <a:lstStyle>
            <a:extLst/>
          </a:lstStyle>
          <a:p>
            <a:fld id="{6FCF9F07-3BC7-4570-B054-79111B0A380C}" type="datetime1">
              <a:rPr lang="en-US" smtClean="0"/>
              <a:pPr/>
              <a:t>5/15/2013</a:t>
            </a:fld>
            <a:endParaRPr lang="en-US"/>
          </a:p>
        </p:txBody>
      </p:sp>
      <p:sp>
        <p:nvSpPr>
          <p:cNvPr id="13" name="Slide Number Placeholder 12"/>
          <p:cNvSpPr>
            <a:spLocks noGrp="1"/>
          </p:cNvSpPr>
          <p:nvPr>
            <p:ph type="sldNum" sz="quarter" idx="11"/>
          </p:nvPr>
        </p:nvSpPr>
        <p:spPr>
          <a:xfrm>
            <a:off x="0" y="1314450"/>
            <a:ext cx="1295400" cy="526257"/>
          </a:xfrm>
        </p:spPr>
        <p:txBody>
          <a:bodyPr>
            <a:noAutofit/>
          </a:bodyPr>
          <a:lstStyle>
            <a:lvl1pPr>
              <a:defRPr sz="2400">
                <a:solidFill>
                  <a:srgbClr val="FFFFFF"/>
                </a:solidFill>
              </a:defRPr>
            </a:lvl1pPr>
            <a:extLst/>
          </a:lstStyle>
          <a:p>
            <a:pPr algn="ctr"/>
            <a:fld id="{8F82E0A0-C266-4798-8C8F-B9F91E9DA37E}" type="slidenum">
              <a:rPr lang="en-US" sz="2400" b="1" smtClean="0">
                <a:solidFill>
                  <a:srgbClr val="FFFFFF"/>
                </a:solidFill>
              </a:rPr>
              <a:pPr algn="ctr"/>
              <a:t>‹#›</a:t>
            </a:fld>
            <a:endParaRPr lang="en-US" sz="2400" dirty="0">
              <a:solidFill>
                <a:srgbClr val="FFFFFF"/>
              </a:solidFill>
            </a:endParaRPr>
          </a:p>
        </p:txBody>
      </p:sp>
      <p:sp>
        <p:nvSpPr>
          <p:cNvPr id="14" name="Footer Placeholder 13"/>
          <p:cNvSpPr>
            <a:spLocks noGrp="1"/>
          </p:cNvSpPr>
          <p:nvPr>
            <p:ph type="ftr" sz="quarter" idx="12"/>
          </p:nvPr>
        </p:nvSpPr>
        <p:spPr/>
        <p:txBody>
          <a:bodyPr/>
          <a:lstStyle>
            <a:extLst/>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dirty="0"/>
          </a:p>
        </p:txBody>
      </p:sp>
      <p:sp>
        <p:nvSpPr>
          <p:cNvPr id="9" name="Content Placeholder 8"/>
          <p:cNvSpPr>
            <a:spLocks noGrp="1"/>
          </p:cNvSpPr>
          <p:nvPr>
            <p:ph sz="quarter" idx="13"/>
          </p:nvPr>
        </p:nvSpPr>
        <p:spPr>
          <a:xfrm>
            <a:off x="609600" y="1352551"/>
            <a:ext cx="3886200" cy="3268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844901" y="1352549"/>
            <a:ext cx="3886200" cy="3268625"/>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5"/>
          </p:nvPr>
        </p:nvSpPr>
        <p:spPr/>
        <p:txBody>
          <a:bodyPr rtlCol="0"/>
          <a:lstStyle>
            <a:extLst/>
          </a:lstStyle>
          <a:p>
            <a:fld id="{E4606EA6-EFEA-4C30-9264-4F9291A5780D}" type="datetime1">
              <a:rPr lang="en-US" smtClean="0"/>
              <a:pPr/>
              <a:t>5/15/2013</a:t>
            </a:fld>
            <a:endParaRPr lang="en-US"/>
          </a:p>
        </p:txBody>
      </p:sp>
      <p:sp>
        <p:nvSpPr>
          <p:cNvPr id="10" name="Slide Number Placeholder 9"/>
          <p:cNvSpPr>
            <a:spLocks noGrp="1"/>
          </p:cNvSpPr>
          <p:nvPr>
            <p:ph type="sldNum" sz="quarter" idx="16"/>
          </p:nvPr>
        </p:nvSpPr>
        <p:spPr/>
        <p:txBody>
          <a:bodyPr rtlCol="0"/>
          <a:lstStyle>
            <a:extLst/>
          </a:lstStyle>
          <a:p>
            <a:pPr algn="ctr"/>
            <a:fld id="{8F82E0A0-C266-4798-8C8F-B9F91E9DA37E}" type="slidenum">
              <a:rPr lang="en-US" sz="1400" b="1" smtClean="0">
                <a:solidFill>
                  <a:srgbClr val="FFFFFF"/>
                </a:solidFill>
              </a:rPr>
              <a:pPr algn="ctr"/>
              <a:t>‹#›</a:t>
            </a:fld>
            <a:endParaRPr lang="en-US"/>
          </a:p>
        </p:txBody>
      </p:sp>
      <p:sp>
        <p:nvSpPr>
          <p:cNvPr id="12" name="Footer Placeholder 11"/>
          <p:cNvSpPr>
            <a:spLocks noGrp="1"/>
          </p:cNvSpPr>
          <p:nvPr>
            <p:ph type="ftr" sz="quarter" idx="17"/>
          </p:nvPr>
        </p:nvSpPr>
        <p:spPr/>
        <p:txBody>
          <a:bodyPr rtlCol="0"/>
          <a:lstStyle>
            <a:extLst/>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2648" y="118110"/>
            <a:ext cx="8153400" cy="1005840"/>
          </a:xfrm>
        </p:spPr>
        <p:txBody>
          <a:bodyPr anchor="b"/>
          <a:lstStyle>
            <a:lvl1pPr>
              <a:defRPr/>
            </a:lvl1pPr>
            <a:extLst/>
          </a:lstStyle>
          <a:p>
            <a:r>
              <a:rPr lang="en-US" smtClean="0"/>
              <a:t>Click to edit Master title style</a:t>
            </a:r>
            <a:endParaRPr lang="en-US" dirty="0"/>
          </a:p>
        </p:txBody>
      </p:sp>
      <p:sp>
        <p:nvSpPr>
          <p:cNvPr id="11" name="Content Placeholder 10"/>
          <p:cNvSpPr>
            <a:spLocks noGrp="1"/>
          </p:cNvSpPr>
          <p:nvPr>
            <p:ph sz="quarter" idx="13"/>
          </p:nvPr>
        </p:nvSpPr>
        <p:spPr>
          <a:xfrm>
            <a:off x="609600" y="1919818"/>
            <a:ext cx="3886200" cy="26289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800600" y="1919818"/>
            <a:ext cx="3886200" cy="26289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9"/>
          <p:cNvSpPr>
            <a:spLocks noGrp="1"/>
          </p:cNvSpPr>
          <p:nvPr>
            <p:ph type="dt" sz="half" idx="15"/>
          </p:nvPr>
        </p:nvSpPr>
        <p:spPr/>
        <p:txBody>
          <a:bodyPr rtlCol="0"/>
          <a:lstStyle>
            <a:extLst/>
          </a:lstStyle>
          <a:p>
            <a:fld id="{E4606EA6-EFEA-4C30-9264-4F9291A5780D}" type="datetime1">
              <a:rPr lang="en-US" smtClean="0"/>
              <a:pPr/>
              <a:t>5/15/2013</a:t>
            </a:fld>
            <a:endParaRPr lang="en-US"/>
          </a:p>
        </p:txBody>
      </p:sp>
      <p:sp>
        <p:nvSpPr>
          <p:cNvPr id="12" name="Slide Number Placeholder 11"/>
          <p:cNvSpPr>
            <a:spLocks noGrp="1"/>
          </p:cNvSpPr>
          <p:nvPr>
            <p:ph type="sldNum" sz="quarter" idx="16"/>
          </p:nvPr>
        </p:nvSpPr>
        <p:spPr/>
        <p:txBody>
          <a:bodyPr rtlCol="0"/>
          <a:lstStyle>
            <a:extLst/>
          </a:lstStyle>
          <a:p>
            <a:pPr algn="ctr"/>
            <a:fld id="{8F82E0A0-C266-4798-8C8F-B9F91E9DA37E}" type="slidenum">
              <a:rPr lang="en-US" sz="1400" b="1" smtClean="0">
                <a:solidFill>
                  <a:srgbClr val="FFFFFF"/>
                </a:solidFill>
              </a:rPr>
              <a:pPr algn="ctr"/>
              <a:t>‹#›</a:t>
            </a:fld>
            <a:endParaRPr lang="en-US"/>
          </a:p>
        </p:txBody>
      </p:sp>
      <p:sp>
        <p:nvSpPr>
          <p:cNvPr id="14" name="Footer Placeholder 13"/>
          <p:cNvSpPr>
            <a:spLocks noGrp="1"/>
          </p:cNvSpPr>
          <p:nvPr>
            <p:ph type="ftr" sz="quarter" idx="17"/>
          </p:nvPr>
        </p:nvSpPr>
        <p:spPr/>
        <p:txBody>
          <a:bodyPr rtlCol="0"/>
          <a:lstStyle>
            <a:extLst/>
          </a:lstStyle>
          <a:p>
            <a:endParaRPr lang="en-US"/>
          </a:p>
        </p:txBody>
      </p:sp>
      <p:sp>
        <p:nvSpPr>
          <p:cNvPr id="16" name="Text Placeholder 15"/>
          <p:cNvSpPr>
            <a:spLocks noGrp="1"/>
          </p:cNvSpPr>
          <p:nvPr>
            <p:ph type="body" sz="quarter" idx="18"/>
          </p:nvPr>
        </p:nvSpPr>
        <p:spPr>
          <a:xfrm>
            <a:off x="609600" y="1362287"/>
            <a:ext cx="3886200" cy="530352"/>
          </a:xfrm>
          <a:solidFill>
            <a:schemeClr val="accent2"/>
          </a:solidFill>
        </p:spPr>
        <p:txBody>
          <a:bodyPr rtlCol="0" anchor="ctr"/>
          <a:lstStyle>
            <a:lvl1pPr>
              <a:buFontTx/>
              <a:buNone/>
              <a:defRPr sz="2000" b="1">
                <a:solidFill>
                  <a:srgbClr val="FFFFFF"/>
                </a:solidFill>
              </a:defRPr>
            </a:lvl1pPr>
            <a:extLst/>
          </a:lstStyle>
          <a:p>
            <a:pPr lvl="0"/>
            <a:r>
              <a:rPr lang="en-US" smtClean="0"/>
              <a:t>Click to edit Master text styles</a:t>
            </a:r>
          </a:p>
        </p:txBody>
      </p:sp>
      <p:sp>
        <p:nvSpPr>
          <p:cNvPr id="15" name="Text Placeholder 14"/>
          <p:cNvSpPr>
            <a:spLocks noGrp="1"/>
          </p:cNvSpPr>
          <p:nvPr>
            <p:ph type="body" sz="quarter" idx="19"/>
          </p:nvPr>
        </p:nvSpPr>
        <p:spPr>
          <a:xfrm>
            <a:off x="4800600" y="1362287"/>
            <a:ext cx="3886200" cy="530352"/>
          </a:xfrm>
          <a:solidFill>
            <a:schemeClr val="accent4"/>
          </a:solidFill>
        </p:spPr>
        <p:txBody>
          <a:bodyPr rtlCol="0" anchor="ctr"/>
          <a:lstStyle>
            <a:lvl1pPr>
              <a:buFontTx/>
              <a:buNone/>
              <a:defRPr sz="2000" b="1">
                <a:solidFill>
                  <a:srgbClr val="FFFFFF"/>
                </a:solidFill>
              </a:defRPr>
            </a:lvl1pPr>
            <a:extLst/>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extLst/>
          </a:lstStyle>
          <a:p>
            <a:fld id="{6DFADB5D-B7A0-47E3-AD2D-B1A6F8614213}" type="datetime1">
              <a:rPr lang="en-US" smtClean="0"/>
              <a:pPr/>
              <a:t>5/15/2013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extLst/>
          </a:lstStyle>
          <a:p>
            <a:fld id="{A3F7CB7D-F184-43C7-B6FD-03D728E1BBFF}" type="slidenum">
              <a:rPr lang="en-US" smtClean="0">
                <a:solidFill>
                  <a:srgbClr val="FFFFFF"/>
                </a:solidFill>
              </a:rPr>
              <a:pPr/>
              <a:t>‹#›</a:t>
            </a:fld>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2968126-03FC-49C0-B9B8-2B561CCC3D90}" type="datetime1">
              <a:rPr lang="en-US" smtClean="0"/>
              <a:pPr/>
              <a:t>5/15/2013</a:t>
            </a:fld>
            <a:endParaRPr lang="en-US"/>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a:xfrm>
            <a:off x="0" y="4686300"/>
            <a:ext cx="533400" cy="285750"/>
          </a:xfrm>
        </p:spPr>
        <p:txBody>
          <a:bodyPr/>
          <a:lstStyle>
            <a:lvl1pPr>
              <a:defRPr>
                <a:solidFill>
                  <a:schemeClr val="tx2"/>
                </a:solidFill>
              </a:defRPr>
            </a:lvl1pPr>
            <a:extLst/>
          </a:lstStyle>
          <a:p>
            <a:fld id="{A3F7CB7D-F184-43C7-B6FD-03D728E1BBFF}" type="slidenum">
              <a:rPr lang="en-US" smtClean="0">
                <a:solidFill>
                  <a:schemeClr val="tx2"/>
                </a:solidFill>
              </a:rPr>
              <a:pPr/>
              <a:t>‹#›</a:t>
            </a:fld>
            <a:endParaRPr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18110"/>
            <a:ext cx="8153400" cy="1005840"/>
          </a:xfrm>
        </p:spPr>
        <p:txBody>
          <a:bodyPr anchor="b"/>
          <a:lstStyle>
            <a:lvl1pPr algn="l">
              <a:buNone/>
              <a:defRPr sz="4200" b="0"/>
            </a:lvl1pPr>
            <a:extLst/>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extLst/>
          </a:lstStyle>
          <a:p>
            <a:fld id="{F49A8198-4617-485E-9585-4840B69DBBA6}" type="datetime1">
              <a:rPr lang="en-US" smtClean="0"/>
              <a:pPr/>
              <a:t>5/15/2013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extLst/>
          </a:lstStyle>
          <a:p>
            <a:fld id="{A3F7CB7D-F184-43C7-B6FD-03D728E1BBFF}" type="slidenum">
              <a:rPr lang="en-US" smtClean="0">
                <a:solidFill>
                  <a:srgbClr val="FFFFFF"/>
                </a:solidFill>
              </a:rPr>
              <a:pPr/>
              <a:t>‹#›</a:t>
            </a:fld>
            <a:endParaRPr lang="en-US" dirty="0">
              <a:solidFill>
                <a:srgbClr val="FFFFFF"/>
              </a:solidFill>
            </a:endParaRPr>
          </a:p>
        </p:txBody>
      </p:sp>
      <p:sp>
        <p:nvSpPr>
          <p:cNvPr id="3" name="Text Placeholder 2"/>
          <p:cNvSpPr>
            <a:spLocks noGrp="1"/>
          </p:cNvSpPr>
          <p:nvPr>
            <p:ph type="body" idx="1"/>
          </p:nvPr>
        </p:nvSpPr>
        <p:spPr>
          <a:xfrm>
            <a:off x="609600" y="1428750"/>
            <a:ext cx="1600200" cy="31242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9" name="Content Placeholder 8"/>
          <p:cNvSpPr>
            <a:spLocks noGrp="1"/>
          </p:cNvSpPr>
          <p:nvPr>
            <p:ph sz="quarter" idx="13"/>
          </p:nvPr>
        </p:nvSpPr>
        <p:spPr>
          <a:xfrm>
            <a:off x="2362200" y="1428750"/>
            <a:ext cx="6400800" cy="32004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557668" y="0"/>
            <a:ext cx="7586332" cy="3419856"/>
          </a:xfrm>
          <a:solidFill>
            <a:schemeClr val="tx2">
              <a:shade val="50000"/>
            </a:schemeClr>
          </a:solidFill>
          <a:ln>
            <a:noFill/>
          </a:ln>
        </p:spPr>
        <p:txBody>
          <a:bodyPr/>
          <a:lstStyle>
            <a:lvl1pPr>
              <a:buNone/>
              <a:defRPr sz="3200"/>
            </a:lvl1pPr>
            <a:extLst/>
          </a:lstStyle>
          <a:p>
            <a:r>
              <a:rPr lang="en-US" smtClean="0"/>
              <a:t>Click icon to add picture</a:t>
            </a:r>
            <a:endParaRPr lang="en-US" dirty="0"/>
          </a:p>
        </p:txBody>
      </p:sp>
      <p:sp>
        <p:nvSpPr>
          <p:cNvPr id="4" name="Text Placeholder 3"/>
          <p:cNvSpPr>
            <a:spLocks noGrp="1"/>
          </p:cNvSpPr>
          <p:nvPr>
            <p:ph type="body" sz="half" idx="2"/>
          </p:nvPr>
        </p:nvSpPr>
        <p:spPr>
          <a:xfrm>
            <a:off x="1600200" y="4114800"/>
            <a:ext cx="7315200" cy="51435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extLst/>
          </a:lstStyle>
          <a:p>
            <a:pPr lvl="0"/>
            <a:r>
              <a:rPr lang="en-US" smtClean="0"/>
              <a:t>Click to edit Master text styles</a:t>
            </a:r>
          </a:p>
        </p:txBody>
      </p:sp>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 name="Title 1"/>
          <p:cNvSpPr>
            <a:spLocks noGrp="1"/>
          </p:cNvSpPr>
          <p:nvPr>
            <p:ph type="title"/>
          </p:nvPr>
        </p:nvSpPr>
        <p:spPr>
          <a:xfrm>
            <a:off x="1600200" y="3543300"/>
            <a:ext cx="7315200" cy="457200"/>
          </a:xfrm>
        </p:spPr>
        <p:txBody>
          <a:bodyPr anchor="ctr"/>
          <a:lstStyle>
            <a:lvl1pPr algn="l">
              <a:buNone/>
              <a:defRPr sz="2800" b="0">
                <a:solidFill>
                  <a:srgbClr val="FFFFFF"/>
                </a:solidFill>
              </a:defRPr>
            </a:lvl1pPr>
            <a:extLst/>
          </a:lstStyle>
          <a:p>
            <a:r>
              <a:rPr lang="en-US" smtClean="0"/>
              <a:t>Click to edit Master title style</a:t>
            </a:r>
            <a:endParaRPr lang="en-US"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2" name="Date Placeholder 11"/>
          <p:cNvSpPr>
            <a:spLocks noGrp="1"/>
          </p:cNvSpPr>
          <p:nvPr>
            <p:ph type="dt" sz="half" idx="10"/>
          </p:nvPr>
        </p:nvSpPr>
        <p:spPr>
          <a:xfrm>
            <a:off x="6248400" y="4686300"/>
            <a:ext cx="2667000" cy="273844"/>
          </a:xfrm>
        </p:spPr>
        <p:txBody>
          <a:bodyPr rtlCol="0"/>
          <a:lstStyle>
            <a:extLst/>
          </a:lstStyle>
          <a:p>
            <a:fld id="{E4606EA6-EFEA-4C30-9264-4F9291A5780D}" type="datetime1">
              <a:rPr lang="en-US" smtClean="0"/>
              <a:pPr/>
              <a:t>5/15/2013</a:t>
            </a:fld>
            <a:endParaRPr lang="en-US"/>
          </a:p>
        </p:txBody>
      </p:sp>
      <p:sp>
        <p:nvSpPr>
          <p:cNvPr id="13" name="Slide Number Placeholder 12"/>
          <p:cNvSpPr>
            <a:spLocks noGrp="1"/>
          </p:cNvSpPr>
          <p:nvPr>
            <p:ph type="sldNum" sz="quarter" idx="11"/>
          </p:nvPr>
        </p:nvSpPr>
        <p:spPr>
          <a:xfrm>
            <a:off x="0" y="3500437"/>
            <a:ext cx="1447800" cy="497684"/>
          </a:xfrm>
        </p:spPr>
        <p:txBody>
          <a:bodyPr rtlCol="0"/>
          <a:lstStyle>
            <a:lvl1pPr>
              <a:defRPr sz="2800"/>
            </a:lvl1pPr>
            <a:extLst/>
          </a:lstStyle>
          <a:p>
            <a:pPr algn="ctr"/>
            <a:fld id="{8F82E0A0-C266-4798-8C8F-B9F91E9DA37E}" type="slidenum">
              <a:rPr lang="en-US" sz="2800" b="1" smtClean="0">
                <a:solidFill>
                  <a:srgbClr val="FFFFFF"/>
                </a:solidFill>
              </a:rPr>
              <a:pPr algn="ctr"/>
              <a:t>‹#›</a:t>
            </a:fld>
            <a:endParaRPr lang="en-US" sz="2800" dirty="0"/>
          </a:p>
        </p:txBody>
      </p:sp>
      <p:sp>
        <p:nvSpPr>
          <p:cNvPr id="14" name="Footer Placeholder 13"/>
          <p:cNvSpPr>
            <a:spLocks noGrp="1"/>
          </p:cNvSpPr>
          <p:nvPr>
            <p:ph type="ftr" sz="quarter" idx="12"/>
          </p:nvPr>
        </p:nvSpPr>
        <p:spPr>
          <a:xfrm>
            <a:off x="1600200" y="4686155"/>
            <a:ext cx="4572000" cy="273844"/>
          </a:xfrm>
        </p:spPr>
        <p:txBody>
          <a:bodyPr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a:xfrm>
            <a:off x="612648" y="1352550"/>
            <a:ext cx="8153400" cy="3242310"/>
          </a:xfrm>
          <a:prstGeom prst="rect">
            <a:avLst/>
          </a:prstGeom>
        </p:spPr>
        <p:txBody>
          <a:bodyPr vert="horz">
            <a:normAutofit/>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Date Placeholder 13"/>
          <p:cNvSpPr>
            <a:spLocks noGrp="1"/>
          </p:cNvSpPr>
          <p:nvPr>
            <p:ph type="dt" sz="half" idx="2"/>
          </p:nvPr>
        </p:nvSpPr>
        <p:spPr>
          <a:xfrm>
            <a:off x="6096000" y="4686300"/>
            <a:ext cx="2667000" cy="273844"/>
          </a:xfrm>
          <a:prstGeom prst="rect">
            <a:avLst/>
          </a:prstGeom>
        </p:spPr>
        <p:txBody>
          <a:bodyPr vert="horz" anchor="ctr" anchorCtr="0"/>
          <a:lstStyle>
            <a:lvl1pPr algn="l">
              <a:defRPr sz="1400">
                <a:solidFill>
                  <a:schemeClr val="tx2"/>
                </a:solidFill>
              </a:defRPr>
            </a:lvl1pPr>
            <a:extLst/>
          </a:lstStyle>
          <a:p>
            <a:fld id="{E4606EA6-EFEA-4C30-9264-4F9291A5780D}" type="datetime1">
              <a:rPr lang="en-US" smtClean="0"/>
              <a:pPr/>
              <a:t>5/15/2013</a:t>
            </a:fld>
            <a:endParaRPr lang="en-US" sz="1400" dirty="0">
              <a:solidFill>
                <a:schemeClr val="tx2"/>
              </a:solidFill>
            </a:endParaRPr>
          </a:p>
        </p:txBody>
      </p:sp>
      <p:sp>
        <p:nvSpPr>
          <p:cNvPr id="3" name="Footer Placeholder 2"/>
          <p:cNvSpPr>
            <a:spLocks noGrp="1"/>
          </p:cNvSpPr>
          <p:nvPr>
            <p:ph type="ftr" sz="quarter" idx="3"/>
          </p:nvPr>
        </p:nvSpPr>
        <p:spPr>
          <a:xfrm>
            <a:off x="609601" y="4686155"/>
            <a:ext cx="5421083" cy="273844"/>
          </a:xfrm>
          <a:prstGeom prst="rect">
            <a:avLst/>
          </a:prstGeom>
        </p:spPr>
        <p:txBody>
          <a:bodyPr vert="horz" anchor="ctr"/>
          <a:lstStyle>
            <a:lvl1pPr algn="r">
              <a:defRPr sz="1400">
                <a:solidFill>
                  <a:schemeClr val="tx2"/>
                </a:solidFill>
              </a:defRPr>
            </a:lvl1pPr>
            <a:extLst/>
          </a:lstStyle>
          <a:p>
            <a:pPr algn="r"/>
            <a:endParaRPr lang="en-US" sz="1400" dirty="0">
              <a:solidFill>
                <a:schemeClr val="tx2"/>
              </a:solidFill>
            </a:endParaRPr>
          </a:p>
        </p:txBody>
      </p:sp>
      <p:sp>
        <p:nvSpPr>
          <p:cNvPr id="7" name="Rectangle 6"/>
          <p:cNvSpPr/>
          <p:nvPr/>
        </p:nvSpPr>
        <p:spPr>
          <a:xfrm>
            <a:off x="0" y="1095170"/>
            <a:ext cx="9144000" cy="24003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8" name="Rectangle 7"/>
          <p:cNvSpPr/>
          <p:nvPr/>
        </p:nvSpPr>
        <p:spPr>
          <a:xfrm>
            <a:off x="0" y="1129460"/>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9" name="Rectangle 8"/>
          <p:cNvSpPr/>
          <p:nvPr/>
        </p:nvSpPr>
        <p:spPr>
          <a:xfrm>
            <a:off x="590550" y="1129460"/>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3" name="Slide Number Placeholder 22"/>
          <p:cNvSpPr>
            <a:spLocks noGrp="1"/>
          </p:cNvSpPr>
          <p:nvPr>
            <p:ph type="sldNum" sz="quarter" idx="4"/>
          </p:nvPr>
        </p:nvSpPr>
        <p:spPr>
          <a:xfrm>
            <a:off x="0" y="1123507"/>
            <a:ext cx="533400" cy="183357"/>
          </a:xfrm>
          <a:prstGeom prst="rect">
            <a:avLst/>
          </a:prstGeom>
        </p:spPr>
        <p:txBody>
          <a:bodyPr vert="horz" anchor="ctr" anchorCtr="0">
            <a:normAutofit/>
          </a:bodyPr>
          <a:lstStyle>
            <a:lvl1pPr algn="ctr">
              <a:defRPr sz="1400" b="1">
                <a:solidFill>
                  <a:srgbClr val="FFFFFF"/>
                </a:solidFill>
              </a:defRPr>
            </a:lvl1pPr>
            <a:extLst/>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
        <p:nvSpPr>
          <p:cNvPr id="22" name="Title Placeholder 21"/>
          <p:cNvSpPr>
            <a:spLocks noGrp="1"/>
          </p:cNvSpPr>
          <p:nvPr>
            <p:ph type="title"/>
          </p:nvPr>
        </p:nvSpPr>
        <p:spPr>
          <a:xfrm>
            <a:off x="609600" y="118110"/>
            <a:ext cx="8153400" cy="1005840"/>
          </a:xfrm>
          <a:prstGeom prst="rect">
            <a:avLst/>
          </a:prstGeom>
        </p:spPr>
        <p:txBody>
          <a:bodyPr vert="horz" anchor="b">
            <a:normAutofit/>
          </a:bodyPr>
          <a:lstStyle>
            <a:extLst/>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8"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rtl="0" eaLnBrk="1" latinLnBrk="0" hangingPunct="1">
        <a:spcBef>
          <a:spcPct val="0"/>
        </a:spcBef>
        <a:buNone/>
        <a:defRPr sz="4200" kern="1200">
          <a:solidFill>
            <a:schemeClr val="tx2"/>
          </a:solidFill>
          <a:latin typeface="+mj-lt"/>
          <a:ea typeface="+mj-ea"/>
          <a:cs typeface="+mj-cs"/>
        </a:defRPr>
      </a:lvl1pPr>
      <a:extLst/>
    </p:titleStyle>
    <p:body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a:xfrm>
            <a:off x="0" y="3333750"/>
            <a:ext cx="8991600" cy="1047750"/>
          </a:xfrm>
        </p:spPr>
        <p:txBody>
          <a:bodyPr>
            <a:normAutofit fontScale="90000"/>
          </a:bodyPr>
          <a:lstStyle>
            <a:extLst/>
          </a:lstStyle>
          <a:p>
            <a:r>
              <a:rPr lang="en-US" sz="3600" dirty="0" smtClean="0"/>
              <a:t/>
            </a:r>
            <a:br>
              <a:rPr lang="en-US" sz="3600" dirty="0" smtClean="0"/>
            </a:br>
            <a:r>
              <a:rPr lang="en-US" sz="3600" dirty="0" smtClean="0"/>
              <a:t/>
            </a:r>
            <a:br>
              <a:rPr lang="en-US" sz="3600" dirty="0" smtClean="0"/>
            </a:br>
            <a:r>
              <a:rPr lang="en-US" sz="2900" cap="none" dirty="0" smtClean="0"/>
              <a:t>Consolidating address data and geo-coding in SEER*DMS</a:t>
            </a:r>
            <a:endParaRPr lang="en-US" sz="2900" dirty="0"/>
          </a:p>
        </p:txBody>
      </p:sp>
      <p:sp>
        <p:nvSpPr>
          <p:cNvPr id="5" name="Rectangle 4"/>
          <p:cNvSpPr>
            <a:spLocks noGrp="1"/>
          </p:cNvSpPr>
          <p:nvPr>
            <p:ph type="subTitle" idx="1"/>
          </p:nvPr>
        </p:nvSpPr>
        <p:spPr>
          <a:xfrm>
            <a:off x="2362200" y="4537528"/>
            <a:ext cx="6781800" cy="514350"/>
          </a:xfrm>
        </p:spPr>
        <p:txBody>
          <a:bodyPr>
            <a:normAutofit fontScale="47500" lnSpcReduction="20000"/>
          </a:bodyPr>
          <a:lstStyle>
            <a:extLst/>
          </a:lstStyle>
          <a:p>
            <a:r>
              <a:rPr lang="en-US" dirty="0" smtClean="0"/>
              <a:t>Parsing and consolidating addresses; </a:t>
            </a:r>
          </a:p>
          <a:p>
            <a:r>
              <a:rPr lang="en-US" dirty="0" smtClean="0"/>
              <a:t>setting latitude, longitude, census tract, and other geo-spatial data items.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extLst/>
          </a:lstStyle>
          <a:p>
            <a:r>
              <a:rPr lang="en-US" dirty="0" smtClean="0"/>
              <a:t>Address Reviewed Flag</a:t>
            </a:r>
            <a:endParaRPr lang="en-US" dirty="0"/>
          </a:p>
        </p:txBody>
      </p:sp>
      <p:sp>
        <p:nvSpPr>
          <p:cNvPr id="5" name="Rectangle 2"/>
          <p:cNvSpPr>
            <a:spLocks noGrp="1"/>
          </p:cNvSpPr>
          <p:nvPr>
            <p:ph sz="quarter" idx="13"/>
          </p:nvPr>
        </p:nvSpPr>
        <p:spPr>
          <a:xfrm>
            <a:off x="533400" y="1352550"/>
            <a:ext cx="8001000" cy="1219200"/>
          </a:xfrm>
        </p:spPr>
        <p:txBody>
          <a:bodyPr anchor="t">
            <a:normAutofit fontScale="70000" lnSpcReduction="20000"/>
          </a:bodyPr>
          <a:lstStyle>
            <a:extLst/>
          </a:lstStyle>
          <a:p>
            <a:pPr marL="274320" lvl="1"/>
            <a:r>
              <a:rPr lang="en-US" altLang="x-none" sz="1900" dirty="0" smtClean="0"/>
              <a:t>Address Reviewed flag simply means that a person manually reviewed the address.</a:t>
            </a:r>
          </a:p>
          <a:p>
            <a:pPr marL="274320" lvl="1"/>
            <a:r>
              <a:rPr lang="en-US" altLang="x-none" sz="1900" dirty="0" smtClean="0"/>
              <a:t>SEER*DMS sets it to “needs review” if the </a:t>
            </a:r>
            <a:r>
              <a:rPr lang="en-US" altLang="x-none" sz="1900" dirty="0" err="1" smtClean="0"/>
              <a:t>geocoder</a:t>
            </a:r>
            <a:r>
              <a:rPr lang="en-US" altLang="x-none" sz="1900" dirty="0" smtClean="0"/>
              <a:t> does not find a perfect match for the CTC address.</a:t>
            </a:r>
          </a:p>
          <a:p>
            <a:pPr marL="274320" lvl="1"/>
            <a:r>
              <a:rPr lang="en-US" altLang="x-none" sz="1900" dirty="0" smtClean="0"/>
              <a:t>The flag is automatically set if a person selects an address from the </a:t>
            </a:r>
            <a:r>
              <a:rPr lang="en-US" altLang="x-none" sz="1900" dirty="0" err="1" smtClean="0"/>
              <a:t>geocode</a:t>
            </a:r>
            <a:r>
              <a:rPr lang="en-US" altLang="x-none" sz="1900" dirty="0" smtClean="0"/>
              <a:t> search results.</a:t>
            </a:r>
          </a:p>
          <a:p>
            <a:pPr marL="274320" lvl="1"/>
            <a:r>
              <a:rPr lang="en-US" altLang="x-none" sz="1900" dirty="0" smtClean="0"/>
              <a:t>No impact on census tract edits (see Census Tract reviewed Flag)</a:t>
            </a:r>
          </a:p>
          <a:p>
            <a:pPr marL="274320" lvl="1">
              <a:spcBef>
                <a:spcPts val="1200"/>
              </a:spcBef>
            </a:pPr>
            <a:endParaRPr lang="en-US" altLang="x-none" sz="1900" dirty="0" smtClean="0"/>
          </a:p>
          <a:p>
            <a:pPr marL="274320" lvl="1">
              <a:spcBef>
                <a:spcPts val="1200"/>
              </a:spcBef>
              <a:buNone/>
            </a:pPr>
            <a:endParaRPr lang="en-US" sz="1900" dirty="0"/>
          </a:p>
        </p:txBody>
      </p:sp>
      <p:pic>
        <p:nvPicPr>
          <p:cNvPr id="3074" name="Picture 2" descr="This screen shot shows the position of the Address Reviewed Flag in the SEER*DSM Patient Set editor."/>
          <p:cNvPicPr>
            <a:picLocks noChangeAspect="1" noChangeArrowheads="1"/>
          </p:cNvPicPr>
          <p:nvPr/>
        </p:nvPicPr>
        <p:blipFill>
          <a:blip r:embed="rId3" cstate="print"/>
          <a:srcRect/>
          <a:stretch>
            <a:fillRect/>
          </a:stretch>
        </p:blipFill>
        <p:spPr bwMode="auto">
          <a:xfrm>
            <a:off x="1204503" y="2495551"/>
            <a:ext cx="7787097" cy="2514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extLst/>
          </a:lstStyle>
          <a:p>
            <a:r>
              <a:rPr lang="en-US" dirty="0" smtClean="0"/>
              <a:t>Using Zip </a:t>
            </a:r>
            <a:r>
              <a:rPr lang="en-US" dirty="0" err="1" smtClean="0"/>
              <a:t>Centroid</a:t>
            </a:r>
            <a:r>
              <a:rPr lang="en-US" dirty="0" smtClean="0"/>
              <a:t> Values</a:t>
            </a:r>
            <a:endParaRPr lang="en-US" dirty="0"/>
          </a:p>
        </p:txBody>
      </p:sp>
      <p:sp>
        <p:nvSpPr>
          <p:cNvPr id="6" name="Rectangle 2"/>
          <p:cNvSpPr>
            <a:spLocks noGrp="1"/>
          </p:cNvSpPr>
          <p:nvPr>
            <p:ph sz="quarter" idx="13"/>
          </p:nvPr>
        </p:nvSpPr>
        <p:spPr>
          <a:xfrm>
            <a:off x="609600" y="1428750"/>
            <a:ext cx="8382000" cy="2057400"/>
          </a:xfrm>
        </p:spPr>
        <p:txBody>
          <a:bodyPr anchor="t">
            <a:normAutofit fontScale="62500" lnSpcReduction="20000"/>
          </a:bodyPr>
          <a:lstStyle>
            <a:extLst/>
          </a:lstStyle>
          <a:p>
            <a:pPr marL="274320" lvl="1"/>
            <a:r>
              <a:rPr lang="en-US" altLang="x-none" sz="2000" dirty="0" smtClean="0"/>
              <a:t>A census tract based on a complete address is the most precise. </a:t>
            </a:r>
          </a:p>
          <a:p>
            <a:pPr marL="548640" lvl="2"/>
            <a:r>
              <a:rPr lang="en-US" altLang="x-none" sz="1700" dirty="0" smtClean="0"/>
              <a:t> Census tract certainty:  1 = based on complete and valid address of residence</a:t>
            </a:r>
          </a:p>
          <a:p>
            <a:pPr marL="274320" lvl="1"/>
            <a:r>
              <a:rPr lang="en-US" altLang="x-none" sz="2000" dirty="0" smtClean="0"/>
              <a:t>Some registries do not allow SEER*DMS to automatically set census tract if the certainty is not as precise.  </a:t>
            </a:r>
          </a:p>
          <a:p>
            <a:pPr marL="548640" lvl="2"/>
            <a:r>
              <a:rPr lang="en-US" altLang="x-none" sz="1700" dirty="0" smtClean="0"/>
              <a:t>The address is manually reviewed; </a:t>
            </a:r>
          </a:p>
          <a:p>
            <a:pPr marL="548640" lvl="2"/>
            <a:r>
              <a:rPr lang="en-US" altLang="x-none" sz="1700" dirty="0" smtClean="0"/>
              <a:t>Other data sources are checked.</a:t>
            </a:r>
          </a:p>
          <a:p>
            <a:pPr marL="274320" lvl="1"/>
            <a:r>
              <a:rPr lang="en-US" altLang="x-none" sz="2000" dirty="0" smtClean="0"/>
              <a:t>If a better address cannot be identified, “use zip </a:t>
            </a:r>
            <a:r>
              <a:rPr lang="en-US" altLang="x-none" sz="2000" dirty="0" err="1" smtClean="0"/>
              <a:t>centroid</a:t>
            </a:r>
            <a:r>
              <a:rPr lang="en-US" altLang="x-none" sz="2000" dirty="0" smtClean="0"/>
              <a:t>” will assign a census tract with certainty of 2-5.</a:t>
            </a:r>
          </a:p>
          <a:p>
            <a:pPr marL="548640" lvl="2"/>
            <a:r>
              <a:rPr lang="en-US" altLang="x-none" sz="1700" dirty="0" smtClean="0"/>
              <a:t>The “use zip </a:t>
            </a:r>
            <a:r>
              <a:rPr lang="en-US" altLang="x-none" sz="1700" dirty="0" err="1" smtClean="0"/>
              <a:t>centroid</a:t>
            </a:r>
            <a:r>
              <a:rPr lang="en-US" altLang="x-none" sz="1700" dirty="0" smtClean="0"/>
              <a:t>” link is restricted to users with the </a:t>
            </a:r>
            <a:r>
              <a:rPr lang="en-US" altLang="x-none" sz="1700" dirty="0" err="1" smtClean="0"/>
              <a:t>pat_census</a:t>
            </a:r>
            <a:r>
              <a:rPr lang="en-US" altLang="x-none" sz="1700" dirty="0" smtClean="0"/>
              <a:t> system permission.</a:t>
            </a:r>
          </a:p>
          <a:p>
            <a:pPr marL="548640" lvl="2"/>
            <a:r>
              <a:rPr lang="en-US" altLang="x-none" sz="1700" dirty="0" smtClean="0"/>
              <a:t>In some registries, a zip </a:t>
            </a:r>
            <a:r>
              <a:rPr lang="en-US" altLang="x-none" sz="1700" dirty="0" err="1" smtClean="0"/>
              <a:t>centroid</a:t>
            </a:r>
            <a:r>
              <a:rPr lang="en-US" altLang="x-none" sz="1700" dirty="0" smtClean="0"/>
              <a:t> census tract is auto-assigned.  The registry reviews all addresses with certainty = 2-5.  A configuration setting determines whether the review takes place when each address is first set; or later.</a:t>
            </a:r>
            <a:endParaRPr lang="en-US" altLang="x-none" sz="2000" dirty="0" smtClean="0"/>
          </a:p>
          <a:p>
            <a:pPr marL="274320" lvl="1"/>
            <a:endParaRPr lang="en-US" altLang="x-none" sz="2000" dirty="0" smtClean="0"/>
          </a:p>
        </p:txBody>
      </p:sp>
      <p:pic>
        <p:nvPicPr>
          <p:cNvPr id="3074" name="Picture 2" descr="This screen shot shows an address that is incomplete.  The geo-coder could not return geo-spatial variables based on a complete address.  The &quot;use zip centroid&quot; link is visible and the census tracts are 9-filled.  The user can &quot;use zip centroid&quot; to set the census tract values to a value based on the zip code.  The certainty will be a value from 2 to 5."/>
          <p:cNvPicPr>
            <a:picLocks noChangeAspect="1" noChangeArrowheads="1"/>
          </p:cNvPicPr>
          <p:nvPr/>
        </p:nvPicPr>
        <p:blipFill>
          <a:blip r:embed="rId3" cstate="print"/>
          <a:srcRect/>
          <a:stretch>
            <a:fillRect/>
          </a:stretch>
        </p:blipFill>
        <p:spPr bwMode="auto">
          <a:xfrm>
            <a:off x="1219200" y="3333750"/>
            <a:ext cx="6534150" cy="151283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3"/>
          </p:nvPr>
        </p:nvSpPr>
        <p:spPr>
          <a:xfrm>
            <a:off x="609600" y="1352550"/>
            <a:ext cx="8153400" cy="3429000"/>
          </a:xfrm>
        </p:spPr>
        <p:txBody>
          <a:bodyPr>
            <a:normAutofit fontScale="55000" lnSpcReduction="20000"/>
          </a:bodyPr>
          <a:lstStyle/>
          <a:p>
            <a:r>
              <a:rPr lang="en-US" dirty="0" smtClean="0"/>
              <a:t>Address data are received at the registry in record data.  This includes:</a:t>
            </a:r>
          </a:p>
          <a:p>
            <a:pPr lvl="1"/>
            <a:r>
              <a:rPr lang="en-US" dirty="0" smtClean="0"/>
              <a:t>Current Address</a:t>
            </a:r>
          </a:p>
          <a:p>
            <a:pPr lvl="1"/>
            <a:r>
              <a:rPr lang="en-US" dirty="0" smtClean="0"/>
              <a:t>Address at DX</a:t>
            </a:r>
          </a:p>
          <a:p>
            <a:r>
              <a:rPr lang="en-US" dirty="0" smtClean="0"/>
              <a:t>Data from the record are copied to a Patient Set:</a:t>
            </a:r>
          </a:p>
          <a:p>
            <a:pPr lvl="1"/>
            <a:r>
              <a:rPr lang="en-US" dirty="0" smtClean="0"/>
              <a:t>If it is a new Patient Set, the record’s value is copied.</a:t>
            </a:r>
          </a:p>
          <a:p>
            <a:pPr lvl="1"/>
            <a:r>
              <a:rPr lang="en-US" dirty="0" smtClean="0"/>
              <a:t>If the Patient Set already has a value, the “best” address is consolidated into the patient set.</a:t>
            </a:r>
          </a:p>
          <a:p>
            <a:r>
              <a:rPr lang="en-US" dirty="0" smtClean="0"/>
              <a:t>SEER*DMS tries to set several variables including:</a:t>
            </a:r>
          </a:p>
          <a:p>
            <a:pPr lvl="1"/>
            <a:r>
              <a:rPr lang="en-US" dirty="0" smtClean="0"/>
              <a:t>Latitude and Longitude values for the Address at DX</a:t>
            </a:r>
          </a:p>
          <a:p>
            <a:pPr lvl="1"/>
            <a:r>
              <a:rPr lang="en-US" dirty="0" smtClean="0"/>
              <a:t>County at DX </a:t>
            </a:r>
          </a:p>
          <a:p>
            <a:pPr lvl="1"/>
            <a:r>
              <a:rPr lang="en-US" dirty="0" smtClean="0"/>
              <a:t>County for the Current Address</a:t>
            </a:r>
          </a:p>
          <a:p>
            <a:pPr lvl="1"/>
            <a:r>
              <a:rPr lang="en-US" dirty="0" smtClean="0"/>
              <a:t>Census Tracts – Census Tract 2010, 2000,1990 (as required for the DX Year)</a:t>
            </a:r>
          </a:p>
          <a:p>
            <a:pPr lvl="1"/>
            <a:r>
              <a:rPr lang="en-US" dirty="0" smtClean="0"/>
              <a:t>Other geo-spatial data items (this list varies by registry).   These are listed in the Census Tract polisher documentation on the Polishers Help page. </a:t>
            </a:r>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extLst/>
          </a:lstStyle>
          <a:p>
            <a:r>
              <a:rPr lang="en-US" dirty="0" smtClean="0"/>
              <a:t>Parsing Addresses in Record Data</a:t>
            </a:r>
            <a:endParaRPr lang="en-US" dirty="0"/>
          </a:p>
        </p:txBody>
      </p:sp>
      <p:pic>
        <p:nvPicPr>
          <p:cNvPr id="1028" name="Picture 4" descr="Screen shot of the SEER*DMS audit log for the Auto-coding task.  It shows that the single NAACCR data item for address was parsed into its natural parts (street name, street type, etc)."/>
          <p:cNvPicPr>
            <a:picLocks noChangeAspect="1" noChangeArrowheads="1"/>
          </p:cNvPicPr>
          <p:nvPr/>
        </p:nvPicPr>
        <p:blipFill>
          <a:blip r:embed="rId3" cstate="print"/>
          <a:srcRect/>
          <a:stretch>
            <a:fillRect/>
          </a:stretch>
        </p:blipFill>
        <p:spPr bwMode="auto">
          <a:xfrm>
            <a:off x="533400" y="2876550"/>
            <a:ext cx="7694613" cy="1657350"/>
          </a:xfrm>
          <a:prstGeom prst="rect">
            <a:avLst/>
          </a:prstGeom>
          <a:noFill/>
          <a:ln w="9525">
            <a:noFill/>
            <a:miter lim="800000"/>
            <a:headEnd/>
            <a:tailEnd/>
          </a:ln>
        </p:spPr>
      </p:pic>
      <p:sp>
        <p:nvSpPr>
          <p:cNvPr id="5" name="Rectangle 2"/>
          <p:cNvSpPr>
            <a:spLocks noGrp="1"/>
          </p:cNvSpPr>
          <p:nvPr>
            <p:ph sz="quarter" idx="13"/>
          </p:nvPr>
        </p:nvSpPr>
        <p:spPr>
          <a:xfrm>
            <a:off x="533400" y="1276350"/>
            <a:ext cx="8305800" cy="1600200"/>
          </a:xfrm>
        </p:spPr>
        <p:txBody>
          <a:bodyPr anchor="ctr">
            <a:normAutofit fontScale="92500"/>
          </a:bodyPr>
          <a:lstStyle>
            <a:extLst/>
          </a:lstStyle>
          <a:p>
            <a:pPr marL="274320" lvl="1"/>
            <a:r>
              <a:rPr lang="en-US" altLang="x-none" sz="1400" dirty="0" smtClean="0"/>
              <a:t>Census tracts, latitude, longitude, and other fields can be determined based on address.</a:t>
            </a:r>
          </a:p>
          <a:p>
            <a:pPr marL="274320" lvl="1"/>
            <a:r>
              <a:rPr lang="en-US" altLang="x-none" sz="1400" dirty="0" smtClean="0"/>
              <a:t>It is easier to process an address that is broken into its natural parts (street number, street name, type, etc).  But addresses are stored in a single field in NAACCR import files.</a:t>
            </a:r>
            <a:endParaRPr lang="en-US" sz="1400" dirty="0"/>
          </a:p>
          <a:p>
            <a:pPr marL="274320" lvl="1"/>
            <a:r>
              <a:rPr lang="en-US" sz="1400" dirty="0" smtClean="0"/>
              <a:t>SEER*DMS tries to parse the address into its parts.   This takes place during the auto-coding task.</a:t>
            </a:r>
          </a:p>
          <a:p>
            <a:pPr marL="274320" lvl="1"/>
            <a:r>
              <a:rPr lang="en-US" sz="1400" dirty="0" smtClean="0"/>
              <a:t>The audit log below shows an address in a NAACCR Abstract record.  It was successfully parsed during the auto-coding step.  SEER*DMS set street number, street name, street type, and county at </a:t>
            </a:r>
            <a:r>
              <a:rPr lang="en-US" sz="1400" dirty="0" err="1" smtClean="0"/>
              <a:t>dx</a:t>
            </a:r>
            <a:r>
              <a:rPr lang="en-US" sz="1400" dirty="0" smtClean="0"/>
              <a:t>.  </a:t>
            </a:r>
          </a:p>
        </p:txBody>
      </p:sp>
      <p:sp>
        <p:nvSpPr>
          <p:cNvPr id="6" name="Rectangle 2"/>
          <p:cNvSpPr>
            <a:spLocks noGrp="1"/>
          </p:cNvSpPr>
          <p:nvPr>
            <p:ph sz="quarter" idx="13"/>
          </p:nvPr>
        </p:nvSpPr>
        <p:spPr>
          <a:xfrm>
            <a:off x="533400" y="4552950"/>
            <a:ext cx="8001000" cy="514350"/>
          </a:xfrm>
        </p:spPr>
        <p:txBody>
          <a:bodyPr anchor="t">
            <a:normAutofit/>
          </a:bodyPr>
          <a:lstStyle>
            <a:extLst/>
          </a:lstStyle>
          <a:p>
            <a:pPr marL="274320" lvl="1"/>
            <a:r>
              <a:rPr lang="en-US" sz="1300" dirty="0" smtClean="0"/>
              <a:t>The Polisher Help page in SEER*DMS has documentation for your registry’s auto-coding polishers.  Select the auto-coding polisher group and search for address.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extLst/>
          </a:lstStyle>
          <a:p>
            <a:r>
              <a:rPr lang="en-US" dirty="0" err="1" smtClean="0"/>
              <a:t>Geocoding</a:t>
            </a:r>
            <a:r>
              <a:rPr lang="en-US" dirty="0" smtClean="0"/>
              <a:t> Addresses</a:t>
            </a:r>
            <a:endParaRPr lang="en-US" dirty="0"/>
          </a:p>
        </p:txBody>
      </p:sp>
      <p:sp>
        <p:nvSpPr>
          <p:cNvPr id="5" name="Rectangle 2"/>
          <p:cNvSpPr>
            <a:spLocks noGrp="1"/>
          </p:cNvSpPr>
          <p:nvPr>
            <p:ph sz="quarter" idx="13"/>
          </p:nvPr>
        </p:nvSpPr>
        <p:spPr>
          <a:xfrm>
            <a:off x="533400" y="1276350"/>
            <a:ext cx="8153400" cy="1295400"/>
          </a:xfrm>
        </p:spPr>
        <p:txBody>
          <a:bodyPr anchor="t">
            <a:normAutofit/>
          </a:bodyPr>
          <a:lstStyle>
            <a:extLst/>
          </a:lstStyle>
          <a:p>
            <a:pPr marL="274320" lvl="1"/>
            <a:r>
              <a:rPr lang="en-US" altLang="x-none" sz="1400" dirty="0" smtClean="0"/>
              <a:t>When a Patient Set address is changed, </a:t>
            </a:r>
            <a:r>
              <a:rPr lang="en-US" altLang="x-none" sz="1200" dirty="0" smtClean="0"/>
              <a:t>SEER*DMS will submit the address to the NAACCR geo-coder.</a:t>
            </a:r>
          </a:p>
          <a:p>
            <a:pPr marL="548640" lvl="2"/>
            <a:r>
              <a:rPr lang="en-US" altLang="x-none" sz="1200" dirty="0" smtClean="0"/>
              <a:t>If a single perfect match is found:</a:t>
            </a:r>
          </a:p>
          <a:p>
            <a:pPr marL="1005840" lvl="3"/>
            <a:r>
              <a:rPr lang="en-US" altLang="x-none" sz="1000" dirty="0" smtClean="0"/>
              <a:t>“Address Found” will be displayed.</a:t>
            </a:r>
          </a:p>
          <a:p>
            <a:pPr marL="1005840" lvl="3"/>
            <a:r>
              <a:rPr lang="en-US" altLang="x-none" sz="1000" dirty="0" smtClean="0"/>
              <a:t>Census tracts, latitude, longitude, county at </a:t>
            </a:r>
            <a:r>
              <a:rPr lang="en-US" altLang="x-none" sz="1000" dirty="0" err="1" smtClean="0"/>
              <a:t>dx</a:t>
            </a:r>
            <a:r>
              <a:rPr lang="en-US" altLang="x-none" sz="1000" dirty="0" smtClean="0"/>
              <a:t>, and other fields will be set.</a:t>
            </a:r>
          </a:p>
          <a:p>
            <a:pPr marL="1005840" lvl="3"/>
            <a:r>
              <a:rPr lang="en-US" altLang="x-none" sz="1000" dirty="0" smtClean="0"/>
              <a:t>In many cases, this will be fully automated</a:t>
            </a:r>
            <a:r>
              <a:rPr lang="en-US" altLang="x-none" sz="900" dirty="0" smtClean="0"/>
              <a:t> </a:t>
            </a:r>
            <a:r>
              <a:rPr lang="en-US" altLang="x-none" sz="1000" dirty="0" smtClean="0"/>
              <a:t>(as shown in the screen shot below).</a:t>
            </a:r>
          </a:p>
        </p:txBody>
      </p:sp>
      <p:pic>
        <p:nvPicPr>
          <p:cNvPr id="1026" name="Picture 2" descr="A screen shot of the Address at Diagnosis section of the Patient Set editor.  Latitude, longitude, and other geo-spatial fields are set by SEER*DMS because the address was found by the geo-coder."/>
          <p:cNvPicPr>
            <a:picLocks noChangeAspect="1" noChangeArrowheads="1"/>
          </p:cNvPicPr>
          <p:nvPr/>
        </p:nvPicPr>
        <p:blipFill>
          <a:blip r:embed="rId3" cstate="print"/>
          <a:srcRect/>
          <a:stretch>
            <a:fillRect/>
          </a:stretch>
        </p:blipFill>
        <p:spPr bwMode="auto">
          <a:xfrm>
            <a:off x="1219200" y="2495550"/>
            <a:ext cx="6477000" cy="1476376"/>
          </a:xfrm>
          <a:prstGeom prst="rect">
            <a:avLst/>
          </a:prstGeom>
          <a:noFill/>
          <a:ln w="9525">
            <a:noFill/>
            <a:miter lim="800000"/>
            <a:headEnd/>
            <a:tailEnd/>
          </a:ln>
        </p:spPr>
      </p:pic>
      <p:sp>
        <p:nvSpPr>
          <p:cNvPr id="6" name="Rectangle 2"/>
          <p:cNvSpPr>
            <a:spLocks noGrp="1"/>
          </p:cNvSpPr>
          <p:nvPr>
            <p:ph sz="quarter" idx="13"/>
          </p:nvPr>
        </p:nvSpPr>
        <p:spPr>
          <a:xfrm>
            <a:off x="381000" y="4019550"/>
            <a:ext cx="8153400" cy="1428750"/>
          </a:xfrm>
        </p:spPr>
        <p:txBody>
          <a:bodyPr anchor="t">
            <a:normAutofit/>
          </a:bodyPr>
          <a:lstStyle>
            <a:extLst/>
          </a:lstStyle>
          <a:p>
            <a:pPr marL="548640" lvl="2"/>
            <a:r>
              <a:rPr lang="en-US" altLang="x-none" sz="1200" dirty="0" smtClean="0"/>
              <a:t>A user will need to manually edit or review addresses when:</a:t>
            </a:r>
          </a:p>
          <a:p>
            <a:pPr marL="1005840" lvl="3"/>
            <a:r>
              <a:rPr lang="en-US" altLang="x-none" sz="1000" dirty="0" smtClean="0"/>
              <a:t>The address could not be found by the geo-coder; or the geo-coder finds a possible match that needs review.</a:t>
            </a:r>
          </a:p>
          <a:p>
            <a:pPr marL="1005840" lvl="3"/>
            <a:r>
              <a:rPr lang="en-US" altLang="x-none" sz="1000" dirty="0" smtClean="0"/>
              <a:t>A different Address at DX is sent on a new record – consolidation may be required.</a:t>
            </a:r>
          </a:p>
          <a:p>
            <a:pPr marL="1005840" lvl="3"/>
            <a:r>
              <a:rPr lang="en-US" altLang="x-none" sz="1000" dirty="0" smtClean="0"/>
              <a:t>And in some registries, consolidation is required if a new Current Address is received on a record</a:t>
            </a:r>
            <a:r>
              <a:rPr lang="en-US" altLang="x-none" sz="900" dirty="0"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extLst/>
          </a:lstStyle>
          <a:p>
            <a:r>
              <a:rPr lang="en-US" dirty="0" smtClean="0"/>
              <a:t>Consolidating Addresses</a:t>
            </a:r>
            <a:endParaRPr lang="en-US" dirty="0"/>
          </a:p>
        </p:txBody>
      </p:sp>
      <p:sp>
        <p:nvSpPr>
          <p:cNvPr id="5" name="Rectangle 2"/>
          <p:cNvSpPr>
            <a:spLocks noGrp="1"/>
          </p:cNvSpPr>
          <p:nvPr>
            <p:ph sz="quarter" idx="13"/>
          </p:nvPr>
        </p:nvSpPr>
        <p:spPr>
          <a:xfrm>
            <a:off x="533400" y="1352550"/>
            <a:ext cx="8001000" cy="1447800"/>
          </a:xfrm>
        </p:spPr>
        <p:txBody>
          <a:bodyPr anchor="t">
            <a:normAutofit fontScale="62500" lnSpcReduction="20000"/>
          </a:bodyPr>
          <a:lstStyle>
            <a:extLst/>
          </a:lstStyle>
          <a:p>
            <a:pPr marL="274320" lvl="1"/>
            <a:r>
              <a:rPr lang="en-US" altLang="x-none" sz="2000" dirty="0" smtClean="0"/>
              <a:t>SEER*DMS will attempt to auto-consolidate address data per registry rules.  </a:t>
            </a:r>
          </a:p>
          <a:p>
            <a:pPr marL="548640" lvl="2"/>
            <a:r>
              <a:rPr lang="en-US" altLang="x-none" sz="1700" dirty="0" smtClean="0"/>
              <a:t>Most registries only have rules to auto-consolidate Current Address.</a:t>
            </a:r>
          </a:p>
          <a:p>
            <a:pPr marL="548640" lvl="2"/>
            <a:r>
              <a:rPr lang="en-US" altLang="x-none" sz="1700" dirty="0" smtClean="0"/>
              <a:t>Registry auto-consolidation rules are documented on the Auto-consolidation Help page.</a:t>
            </a:r>
          </a:p>
          <a:p>
            <a:pPr marL="274320" lvl="1"/>
            <a:r>
              <a:rPr lang="en-US" altLang="x-none" sz="2000" dirty="0" smtClean="0"/>
              <a:t>A registry coder can use the following tools to manually consolidate, edit, and review address data: </a:t>
            </a:r>
          </a:p>
          <a:p>
            <a:pPr marL="548640" lvl="2"/>
            <a:r>
              <a:rPr lang="en-US" altLang="x-none" sz="1600" dirty="0" smtClean="0"/>
              <a:t>Multi-page icon</a:t>
            </a:r>
          </a:p>
          <a:p>
            <a:pPr marL="548640" lvl="2"/>
            <a:r>
              <a:rPr lang="en-US" altLang="x-none" sz="1600" u="sng" dirty="0" smtClean="0">
                <a:solidFill>
                  <a:srgbClr val="0F1CFB"/>
                </a:solidFill>
              </a:rPr>
              <a:t>search</a:t>
            </a:r>
            <a:r>
              <a:rPr lang="en-US" altLang="x-none" sz="1600" dirty="0" smtClean="0"/>
              <a:t> link</a:t>
            </a:r>
          </a:p>
          <a:p>
            <a:pPr marL="548640" lvl="2"/>
            <a:r>
              <a:rPr lang="en-US" altLang="x-none" sz="1600" dirty="0" smtClean="0"/>
              <a:t>Address Reviewed Flag</a:t>
            </a:r>
          </a:p>
        </p:txBody>
      </p:sp>
      <p:pic>
        <p:nvPicPr>
          <p:cNvPr id="3" name="Picture 2" descr="A screen shot of the Address at Diagnosis section of the Patient Set editor.  It shows the multi-page icon, search link, and Address Reviewed Flag."/>
          <p:cNvPicPr>
            <a:picLocks noChangeAspect="1" noChangeArrowheads="1"/>
          </p:cNvPicPr>
          <p:nvPr/>
        </p:nvPicPr>
        <p:blipFill>
          <a:blip r:embed="rId3" cstate="print"/>
          <a:srcRect/>
          <a:stretch>
            <a:fillRect/>
          </a:stretch>
        </p:blipFill>
        <p:spPr bwMode="auto">
          <a:xfrm>
            <a:off x="685800" y="2962275"/>
            <a:ext cx="7761287" cy="1971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extLst/>
          </a:lstStyle>
          <a:p>
            <a:r>
              <a:rPr lang="en-US" dirty="0" smtClean="0"/>
              <a:t>Tools for editing Address Data</a:t>
            </a:r>
            <a:endParaRPr lang="en-US" dirty="0"/>
          </a:p>
        </p:txBody>
      </p:sp>
      <p:pic>
        <p:nvPicPr>
          <p:cNvPr id="1026" name="Picture 2" descr="A screen shot of the Address at Diagnosis section of the Patient Set editor.  It shows a close-up of the multi-page icon to view all addresses in record and patient set fields.   The Search link can be used to search for an address in geocoder data.  The geocoder confirms that it is a valid address and will set geo-spatial fields.   The image also shows the Address Review Flag which indicates whether an address has been manually reviewed."/>
          <p:cNvPicPr>
            <a:picLocks noChangeAspect="1" noChangeArrowheads="1"/>
          </p:cNvPicPr>
          <p:nvPr/>
        </p:nvPicPr>
        <p:blipFill>
          <a:blip r:embed="rId3" cstate="print"/>
          <a:srcRect/>
          <a:stretch>
            <a:fillRect/>
          </a:stretch>
        </p:blipFill>
        <p:spPr bwMode="auto">
          <a:xfrm>
            <a:off x="671513" y="1514475"/>
            <a:ext cx="7800975" cy="2581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extLst/>
          </a:lstStyle>
          <a:p>
            <a:r>
              <a:rPr lang="en-US" dirty="0" smtClean="0"/>
              <a:t>Summary Address Info</a:t>
            </a:r>
            <a:endParaRPr lang="en-US" dirty="0"/>
          </a:p>
        </p:txBody>
      </p:sp>
      <p:sp>
        <p:nvSpPr>
          <p:cNvPr id="5" name="Rectangle 2"/>
          <p:cNvSpPr>
            <a:spLocks noGrp="1"/>
          </p:cNvSpPr>
          <p:nvPr>
            <p:ph sz="quarter" idx="13"/>
          </p:nvPr>
        </p:nvSpPr>
        <p:spPr>
          <a:xfrm>
            <a:off x="609600" y="3562350"/>
            <a:ext cx="8305800" cy="1524000"/>
          </a:xfrm>
        </p:spPr>
        <p:txBody>
          <a:bodyPr anchor="t">
            <a:normAutofit/>
          </a:bodyPr>
          <a:lstStyle>
            <a:extLst/>
          </a:lstStyle>
          <a:p>
            <a:pPr marL="274320" lvl="1"/>
            <a:r>
              <a:rPr lang="en-US" altLang="x-none" sz="2000" dirty="0" smtClean="0"/>
              <a:t>This popup is displayed when you click the multi-page icon next to an address in SEER*DMS.</a:t>
            </a:r>
          </a:p>
          <a:p>
            <a:pPr marL="274320" lvl="1"/>
            <a:r>
              <a:rPr lang="en-US" altLang="x-none" sz="2000" dirty="0" smtClean="0"/>
              <a:t>It is a summary of all address data in the patient set.</a:t>
            </a:r>
          </a:p>
          <a:p>
            <a:pPr marL="274320" lvl="1"/>
            <a:r>
              <a:rPr lang="en-US" altLang="x-none" sz="2000" dirty="0" smtClean="0"/>
              <a:t>Record and patient set address fields are shown and can be copied. </a:t>
            </a:r>
          </a:p>
        </p:txBody>
      </p:sp>
      <p:pic>
        <p:nvPicPr>
          <p:cNvPr id="6" name="Picture 2" descr="This is a screen shot of a popup displayed in SEER*DMS.  The Summary Address Info popup is displayed when the user clicks the multi-page icon.  It shows all address fields in data for the patient, including record and patient set data fields."/>
          <p:cNvPicPr>
            <a:picLocks noChangeAspect="1" noChangeArrowheads="1"/>
          </p:cNvPicPr>
          <p:nvPr/>
        </p:nvPicPr>
        <p:blipFill>
          <a:blip r:embed="rId3" cstate="print"/>
          <a:srcRect/>
          <a:stretch>
            <a:fillRect/>
          </a:stretch>
        </p:blipFill>
        <p:spPr bwMode="auto">
          <a:xfrm>
            <a:off x="609600" y="1426850"/>
            <a:ext cx="8229600" cy="2059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extLst/>
          </a:lstStyle>
          <a:p>
            <a:r>
              <a:rPr lang="en-US" dirty="0" smtClean="0"/>
              <a:t>Search </a:t>
            </a:r>
            <a:r>
              <a:rPr lang="en-US" dirty="0" err="1" smtClean="0"/>
              <a:t>Geocoding</a:t>
            </a:r>
            <a:r>
              <a:rPr lang="en-US" dirty="0" smtClean="0"/>
              <a:t> Database</a:t>
            </a:r>
            <a:endParaRPr lang="en-US" dirty="0"/>
          </a:p>
        </p:txBody>
      </p:sp>
      <p:sp>
        <p:nvSpPr>
          <p:cNvPr id="5" name="Rectangle 2"/>
          <p:cNvSpPr>
            <a:spLocks noGrp="1"/>
          </p:cNvSpPr>
          <p:nvPr>
            <p:ph sz="quarter" idx="13"/>
          </p:nvPr>
        </p:nvSpPr>
        <p:spPr>
          <a:xfrm>
            <a:off x="533400" y="1352550"/>
            <a:ext cx="8534400" cy="1828800"/>
          </a:xfrm>
        </p:spPr>
        <p:txBody>
          <a:bodyPr anchor="ctr">
            <a:normAutofit fontScale="77500" lnSpcReduction="20000"/>
          </a:bodyPr>
          <a:lstStyle>
            <a:extLst/>
          </a:lstStyle>
          <a:p>
            <a:pPr marL="274320" lvl="1"/>
            <a:r>
              <a:rPr lang="en-US" altLang="x-none" sz="2000" dirty="0" smtClean="0"/>
              <a:t>Click search to submit the address to the NAACCR </a:t>
            </a:r>
            <a:r>
              <a:rPr lang="en-US" altLang="x-none" sz="2000" dirty="0" err="1" smtClean="0"/>
              <a:t>Geocoding</a:t>
            </a:r>
            <a:r>
              <a:rPr lang="en-US" altLang="x-none" sz="2000" dirty="0" smtClean="0"/>
              <a:t> system.  Use this when you want to:</a:t>
            </a:r>
          </a:p>
          <a:p>
            <a:pPr marL="548640" lvl="2"/>
            <a:r>
              <a:rPr lang="en-US" altLang="x-none" sz="1700" dirty="0" smtClean="0"/>
              <a:t>Confirm that it is a valid street address for the city and zip</a:t>
            </a:r>
          </a:p>
          <a:p>
            <a:pPr marL="548640" lvl="2"/>
            <a:r>
              <a:rPr lang="en-US" altLang="x-none" sz="1700" dirty="0" smtClean="0"/>
              <a:t>Parse an address into its parts.</a:t>
            </a:r>
          </a:p>
          <a:p>
            <a:pPr marL="548640" lvl="2"/>
            <a:r>
              <a:rPr lang="en-US" altLang="x-none" sz="1700" dirty="0" smtClean="0"/>
              <a:t>Review results returned by the </a:t>
            </a:r>
            <a:r>
              <a:rPr lang="en-US" altLang="x-none" sz="1700" dirty="0" err="1" smtClean="0"/>
              <a:t>geocoder</a:t>
            </a:r>
            <a:r>
              <a:rPr lang="en-US" altLang="x-none" sz="1700" dirty="0" smtClean="0"/>
              <a:t>.  The “review results” icon is displayed when the </a:t>
            </a:r>
            <a:r>
              <a:rPr lang="en-US" altLang="x-none" sz="1700" dirty="0" err="1" smtClean="0"/>
              <a:t>geocoder</a:t>
            </a:r>
            <a:r>
              <a:rPr lang="en-US" altLang="x-none" sz="1700" dirty="0" smtClean="0"/>
              <a:t> does not find a single perfect match.</a:t>
            </a:r>
          </a:p>
          <a:p>
            <a:pPr marL="548640" lvl="2"/>
            <a:r>
              <a:rPr lang="en-US" altLang="x-none" sz="1700" dirty="0" smtClean="0"/>
              <a:t>Do not change an address unless you are certain that your change is accurate.</a:t>
            </a:r>
          </a:p>
          <a:p>
            <a:pPr marL="548640" lvl="2"/>
            <a:r>
              <a:rPr lang="en-US" altLang="x-none" sz="1700" dirty="0" smtClean="0"/>
              <a:t>Your registry may have policies regarding address modifications.   Refer to your registry coding guidelines.</a:t>
            </a:r>
          </a:p>
        </p:txBody>
      </p:sp>
      <p:pic>
        <p:nvPicPr>
          <p:cNvPr id="9219" name="Picture 3" descr="This screen shot shows the search results returned by the NAACCR geo-coder.  In this example, the CTC address is not parsed.  The geo-coder returned the same address parsed into the specific fields for street number, name, etc."/>
          <p:cNvPicPr>
            <a:picLocks noChangeAspect="1" noChangeArrowheads="1"/>
          </p:cNvPicPr>
          <p:nvPr/>
        </p:nvPicPr>
        <p:blipFill>
          <a:blip r:embed="rId3" cstate="print"/>
          <a:srcRect/>
          <a:stretch>
            <a:fillRect/>
          </a:stretch>
        </p:blipFill>
        <p:spPr bwMode="auto">
          <a:xfrm>
            <a:off x="744537" y="3409950"/>
            <a:ext cx="7866063" cy="1095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extLst/>
          </a:lstStyle>
          <a:p>
            <a:r>
              <a:rPr lang="en-US" dirty="0" smtClean="0"/>
              <a:t>Census Tract Reviewed Flag</a:t>
            </a:r>
            <a:endParaRPr lang="en-US" dirty="0"/>
          </a:p>
        </p:txBody>
      </p:sp>
      <p:pic>
        <p:nvPicPr>
          <p:cNvPr id="2050" name="Picture 2" descr="This screen shot shows the position of the Census Tract Reviewed flag in the Patient Set editor."/>
          <p:cNvPicPr>
            <a:picLocks noChangeAspect="1" noChangeArrowheads="1"/>
          </p:cNvPicPr>
          <p:nvPr/>
        </p:nvPicPr>
        <p:blipFill>
          <a:blip r:embed="rId3" cstate="print"/>
          <a:srcRect/>
          <a:stretch>
            <a:fillRect/>
          </a:stretch>
        </p:blipFill>
        <p:spPr bwMode="auto">
          <a:xfrm>
            <a:off x="852488" y="3028950"/>
            <a:ext cx="7437437" cy="1714500"/>
          </a:xfrm>
          <a:prstGeom prst="rect">
            <a:avLst/>
          </a:prstGeom>
          <a:noFill/>
          <a:ln w="9525">
            <a:noFill/>
            <a:miter lim="800000"/>
            <a:headEnd/>
            <a:tailEnd/>
          </a:ln>
        </p:spPr>
      </p:pic>
      <p:sp>
        <p:nvSpPr>
          <p:cNvPr id="6" name="Rectangle 2"/>
          <p:cNvSpPr>
            <a:spLocks noGrp="1"/>
          </p:cNvSpPr>
          <p:nvPr>
            <p:ph sz="quarter" idx="13"/>
          </p:nvPr>
        </p:nvSpPr>
        <p:spPr>
          <a:xfrm>
            <a:off x="609600" y="1428750"/>
            <a:ext cx="8382000" cy="1752600"/>
          </a:xfrm>
        </p:spPr>
        <p:txBody>
          <a:bodyPr anchor="ctr">
            <a:normAutofit fontScale="85000" lnSpcReduction="20000"/>
          </a:bodyPr>
          <a:lstStyle>
            <a:extLst/>
          </a:lstStyle>
          <a:p>
            <a:pPr marL="274320" lvl="1"/>
            <a:r>
              <a:rPr lang="en-US" altLang="x-none" sz="1400" dirty="0" smtClean="0"/>
              <a:t>Census tract values are required for some CTCs.  </a:t>
            </a:r>
          </a:p>
          <a:p>
            <a:pPr marL="548640" lvl="2"/>
            <a:r>
              <a:rPr lang="en-US" altLang="x-none" sz="1200" dirty="0" smtClean="0"/>
              <a:t>Census Tract 2010 is required for certain years of diagnosis.  Census Tract 1990, 2000 are required for other years.</a:t>
            </a:r>
          </a:p>
          <a:p>
            <a:pPr marL="548640" lvl="2"/>
            <a:r>
              <a:rPr lang="en-US" altLang="x-none" sz="1200" dirty="0" smtClean="0"/>
              <a:t>SEER </a:t>
            </a:r>
            <a:r>
              <a:rPr lang="en-US" altLang="x-none" sz="1200" dirty="0" err="1" smtClean="0"/>
              <a:t>reportability</a:t>
            </a:r>
            <a:r>
              <a:rPr lang="en-US" altLang="x-none" sz="1200" dirty="0" smtClean="0"/>
              <a:t>, local </a:t>
            </a:r>
            <a:r>
              <a:rPr lang="en-US" altLang="x-none" sz="1200" dirty="0" err="1" smtClean="0"/>
              <a:t>reportability</a:t>
            </a:r>
            <a:r>
              <a:rPr lang="en-US" altLang="x-none" sz="1200" dirty="0" smtClean="0"/>
              <a:t>, and other factors determine whether a tract is required.  These rules vary by registry.</a:t>
            </a:r>
          </a:p>
          <a:p>
            <a:pPr marL="274320" lvl="1"/>
            <a:r>
              <a:rPr lang="en-US" altLang="x-none" sz="1400" dirty="0" smtClean="0"/>
              <a:t>An edit will fail if census tract is required and the value is blank, 9-filled (unknown), or 0-filled (not </a:t>
            </a:r>
            <a:r>
              <a:rPr lang="en-US" altLang="x-none" sz="1400" dirty="0" err="1" smtClean="0"/>
              <a:t>tracted</a:t>
            </a:r>
            <a:r>
              <a:rPr lang="en-US" altLang="x-none" sz="1400" dirty="0" smtClean="0"/>
              <a:t>).</a:t>
            </a:r>
          </a:p>
          <a:p>
            <a:pPr marL="274320" lvl="1"/>
            <a:r>
              <a:rPr lang="en-US" altLang="x-none" sz="1400" dirty="0" smtClean="0"/>
              <a:t>The Census Rev Flag can be used to over-ride SEER*DMS and registry edits that fail when a census tract is required.</a:t>
            </a:r>
          </a:p>
          <a:p>
            <a:pPr marL="274320" lvl="1"/>
            <a:r>
              <a:rPr lang="en-US" altLang="x-none" sz="1400" dirty="0" smtClean="0"/>
              <a:t>Do not set this flag unless authorized by registry management.</a:t>
            </a:r>
          </a:p>
          <a:p>
            <a:pPr marL="274320" lvl="1"/>
            <a:r>
              <a:rPr lang="en-US" altLang="x-none" sz="1400" dirty="0" smtClean="0"/>
              <a:t>The Census Tract Review flag is automatically reset if the address is modified.</a:t>
            </a:r>
          </a:p>
          <a:p>
            <a:pPr marL="274320" lvl="1"/>
            <a:endParaRPr lang="en-US" altLang="x-none" sz="20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descreenPresentatio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WidescreenPresentation</Template>
  <TotalTime>0</TotalTime>
  <Words>1139</Words>
  <Application>Microsoft Office PowerPoint</Application>
  <PresentationFormat>On-screen Show (16:9)</PresentationFormat>
  <Paragraphs>87</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WidescreenPresentation</vt:lpstr>
      <vt:lpstr>  Consolidating address data and geo-coding in SEER*DMS</vt:lpstr>
      <vt:lpstr>Overview</vt:lpstr>
      <vt:lpstr>Parsing Addresses in Record Data</vt:lpstr>
      <vt:lpstr>Geocoding Addresses</vt:lpstr>
      <vt:lpstr>Consolidating Addresses</vt:lpstr>
      <vt:lpstr>Tools for editing Address Data</vt:lpstr>
      <vt:lpstr>Summary Address Info</vt:lpstr>
      <vt:lpstr>Search Geocoding Database</vt:lpstr>
      <vt:lpstr>Census Tract Reviewed Flag</vt:lpstr>
      <vt:lpstr>Address Reviewed Flag</vt:lpstr>
      <vt:lpstr>Using Zip Centroid Values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Consolidating address data and geo-coding in SEER*DMS</dc:title>
  <dc:subject>SEER*DMS geocoding</dc:subject>
  <dc:creator/>
  <cp:lastModifiedBy/>
  <cp:revision>1</cp:revision>
  <dcterms:created xsi:type="dcterms:W3CDTF">2010-02-02T14:52:48Z</dcterms:created>
  <dcterms:modified xsi:type="dcterms:W3CDTF">2013-05-15T19:38:53Z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